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7"/>
  </p:notesMasterIdLst>
  <p:handoutMasterIdLst>
    <p:handoutMasterId r:id="rId28"/>
  </p:handoutMasterIdLst>
  <p:sldIdLst>
    <p:sldId id="1779" r:id="rId7"/>
    <p:sldId id="1836" r:id="rId8"/>
    <p:sldId id="1800" r:id="rId9"/>
    <p:sldId id="1893" r:id="rId10"/>
    <p:sldId id="2109" r:id="rId11"/>
    <p:sldId id="1894" r:id="rId12"/>
    <p:sldId id="2110" r:id="rId13"/>
    <p:sldId id="2106" r:id="rId14"/>
    <p:sldId id="2107" r:id="rId15"/>
    <p:sldId id="2108" r:id="rId16"/>
    <p:sldId id="1896" r:id="rId17"/>
    <p:sldId id="1897" r:id="rId18"/>
    <p:sldId id="1899" r:id="rId19"/>
    <p:sldId id="2115" r:id="rId20"/>
    <p:sldId id="2113" r:id="rId21"/>
    <p:sldId id="2114" r:id="rId22"/>
    <p:sldId id="1903" r:id="rId23"/>
    <p:sldId id="2112" r:id="rId24"/>
    <p:sldId id="2116" r:id="rId25"/>
    <p:sldId id="680" r:id="rId26"/>
  </p:sldIdLst>
  <p:sldSz cx="12196763" cy="6858000"/>
  <p:notesSz cx="6805613" cy="9939338"/>
  <p:custDataLst>
    <p:tags r:id="rId2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2023/3/11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tiff"/><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tiff"/><Relationship Id="rId2" Type="http://schemas.openxmlformats.org/officeDocument/2006/relationships/image" Target="../media/image20.png"/><Relationship Id="rId16" Type="http://schemas.openxmlformats.org/officeDocument/2006/relationships/image" Target="../media/image34.tiff"/><Relationship Id="rId20" Type="http://schemas.openxmlformats.org/officeDocument/2006/relationships/image" Target="../media/image38.tiff"/><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tiff"/><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en.wikipedia.org/wiki/Apple_M1"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20080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AI</a:t>
            </a:r>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 芯片指标</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FA21E-E79B-C542-A20E-29EEBD3EA2D1}"/>
              </a:ext>
            </a:extLst>
          </p:cNvPr>
          <p:cNvSpPr>
            <a:spLocks noGrp="1"/>
          </p:cNvSpPr>
          <p:nvPr>
            <p:ph type="title"/>
          </p:nvPr>
        </p:nvSpPr>
        <p:spPr/>
        <p:txBody>
          <a:bodyPr/>
          <a:lstStyle/>
          <a:p>
            <a:r>
              <a:rPr kumimoji="1" lang="en-US" altLang="zh-CN" dirty="0"/>
              <a:t>AI</a:t>
            </a:r>
            <a:r>
              <a:rPr kumimoji="1" lang="zh-CN" altLang="en-US" dirty="0"/>
              <a:t>加速器的关键设计点：</a:t>
            </a:r>
            <a:r>
              <a:rPr lang="en-US" altLang="zh-CN" dirty="0"/>
              <a:t> PE,</a:t>
            </a:r>
            <a:r>
              <a:rPr lang="zh-CN" altLang="en-US" dirty="0"/>
              <a:t> </a:t>
            </a:r>
            <a:r>
              <a:rPr lang="en-US" altLang="zh-CN" dirty="0"/>
              <a:t>Processing</a:t>
            </a:r>
            <a:r>
              <a:rPr lang="zh-CN" altLang="en-US" dirty="0"/>
              <a:t> </a:t>
            </a:r>
            <a:r>
              <a:rPr lang="en-US" altLang="zh-CN" dirty="0"/>
              <a:t>Elements</a:t>
            </a:r>
            <a:endParaRPr kumimoji="1" lang="zh-CN" altLang="en-US" dirty="0"/>
          </a:p>
        </p:txBody>
      </p:sp>
      <p:sp>
        <p:nvSpPr>
          <p:cNvPr id="5" name="内容占位符 4">
            <a:extLst>
              <a:ext uri="{FF2B5EF4-FFF2-40B4-BE49-F238E27FC236}">
                <a16:creationId xmlns:a16="http://schemas.microsoft.com/office/drawing/2014/main" id="{535997C3-B9F2-4A4C-87D3-C82E63AE1B14}"/>
              </a:ext>
            </a:extLst>
          </p:cNvPr>
          <p:cNvSpPr>
            <a:spLocks noGrp="1"/>
          </p:cNvSpPr>
          <p:nvPr>
            <p:ph sz="half" idx="1"/>
          </p:nvPr>
        </p:nvSpPr>
        <p:spPr>
          <a:xfrm>
            <a:off x="409749" y="1412776"/>
            <a:ext cx="6410849" cy="4765654"/>
          </a:xfrm>
        </p:spPr>
        <p:txBody>
          <a:bodyPr anchor="ctr"/>
          <a:lstStyle/>
          <a:p>
            <a:pPr marL="457200" indent="-457200">
              <a:buFont typeface="+mj-lt"/>
              <a:buAutoNum type="arabicPeriod"/>
            </a:pPr>
            <a:r>
              <a:rPr lang="zh-CN" altLang="en-US" sz="2400" b="1" dirty="0">
                <a:latin typeface="Gill Sans MT" panose="020B0502020104020203" pitchFamily="34" charset="0"/>
              </a:rPr>
              <a:t>增加 </a:t>
            </a:r>
            <a:r>
              <a:rPr lang="en-US" altLang="zh-CN" sz="2400" b="1" dirty="0">
                <a:latin typeface="Gill Sans MT" panose="020B0502020104020203" pitchFamily="34" charset="0"/>
              </a:rPr>
              <a:t>PE</a:t>
            </a:r>
            <a:r>
              <a:rPr lang="zh-CN" altLang="en-US" sz="2400" b="1" dirty="0">
                <a:latin typeface="Gill Sans MT" panose="020B0502020104020203" pitchFamily="34" charset="0"/>
              </a:rPr>
              <a:t> 的核心数量</a:t>
            </a:r>
            <a:endParaRPr lang="en-US" altLang="zh-CN" sz="2000" b="1" dirty="0">
              <a:latin typeface="Gill Sans MT" panose="020B0502020104020203" pitchFamily="34" charset="0"/>
            </a:endParaRPr>
          </a:p>
          <a:p>
            <a:pPr lvl="1"/>
            <a:r>
              <a:rPr lang="zh-CN" altLang="en-US" dirty="0">
                <a:latin typeface="Gill Sans MT" panose="020B0502020104020203" pitchFamily="34" charset="0"/>
              </a:rPr>
              <a:t>更多的 </a:t>
            </a:r>
            <a:r>
              <a:rPr lang="en-US" altLang="zh-CN" dirty="0">
                <a:latin typeface="Gill Sans MT" panose="020B0502020104020203" pitchFamily="34" charset="0"/>
              </a:rPr>
              <a:t>MACs</a:t>
            </a:r>
            <a:r>
              <a:rPr lang="zh-CN" altLang="en-US" dirty="0">
                <a:latin typeface="Gill Sans MT" panose="020B0502020104020203" pitchFamily="34" charset="0"/>
              </a:rPr>
              <a:t> 并发 </a:t>
            </a:r>
            <a:r>
              <a:rPr lang="en-US" altLang="zh-CN" dirty="0">
                <a:latin typeface="Gill Sans MT" panose="020B0502020104020203" pitchFamily="34" charset="0"/>
              </a:rPr>
              <a:t>(parallel)</a:t>
            </a:r>
          </a:p>
          <a:p>
            <a:pPr lvl="1"/>
            <a:r>
              <a:rPr lang="zh-CN" altLang="en-US" dirty="0">
                <a:latin typeface="Gill Sans MT" panose="020B0502020104020203" pitchFamily="34" charset="0"/>
              </a:rPr>
              <a:t>使用更高纳米制程，增加 </a:t>
            </a:r>
            <a:r>
              <a:rPr lang="en-US" altLang="zh-CN" dirty="0">
                <a:latin typeface="Gill Sans MT" panose="020B0502020104020203" pitchFamily="34" charset="0"/>
              </a:rPr>
              <a:t>PE</a:t>
            </a:r>
            <a:r>
              <a:rPr lang="zh-CN" altLang="en-US" dirty="0">
                <a:latin typeface="Gill Sans MT" panose="020B0502020104020203" pitchFamily="34" charset="0"/>
              </a:rPr>
              <a:t> 的面积密度 </a:t>
            </a:r>
            <a:r>
              <a:rPr lang="en-US" altLang="zh-CN" dirty="0">
                <a:latin typeface="Gill Sans MT" panose="020B0502020104020203" pitchFamily="34" charset="0"/>
              </a:rPr>
              <a:t>(area</a:t>
            </a:r>
            <a:r>
              <a:rPr lang="zh-CN" altLang="en-US" dirty="0">
                <a:latin typeface="Gill Sans MT" panose="020B0502020104020203" pitchFamily="34" charset="0"/>
              </a:rPr>
              <a:t> </a:t>
            </a:r>
            <a:r>
              <a:rPr lang="en-US" altLang="zh-CN" dirty="0">
                <a:latin typeface="Gill Sans MT" panose="020B0502020104020203" pitchFamily="34" charset="0"/>
              </a:rPr>
              <a:t>density)</a:t>
            </a:r>
          </a:p>
          <a:p>
            <a:pPr marL="457200" indent="-457200">
              <a:buFont typeface="+mj-lt"/>
              <a:buAutoNum type="arabicPeriod"/>
            </a:pPr>
            <a:r>
              <a:rPr lang="zh-CN" altLang="en-US" sz="2400" b="1" dirty="0">
                <a:latin typeface="Gill Sans MT" panose="020B0502020104020203" pitchFamily="34" charset="0"/>
              </a:rPr>
              <a:t>增加 </a:t>
            </a:r>
            <a:r>
              <a:rPr lang="en-US" altLang="zh-CN" sz="2400" b="1" dirty="0">
                <a:latin typeface="Gill Sans MT" panose="020B0502020104020203" pitchFamily="34" charset="0"/>
              </a:rPr>
              <a:t>PE</a:t>
            </a:r>
            <a:r>
              <a:rPr lang="zh-CN" altLang="en-US" sz="2400" b="1" dirty="0">
                <a:latin typeface="Gill Sans MT" panose="020B0502020104020203" pitchFamily="34" charset="0"/>
              </a:rPr>
              <a:t> 的利用率 </a:t>
            </a:r>
            <a:r>
              <a:rPr lang="en-US" altLang="zh-CN" sz="2400" b="1" dirty="0">
                <a:latin typeface="Gill Sans MT" panose="020B0502020104020203" pitchFamily="34" charset="0"/>
              </a:rPr>
              <a:t>utilization</a:t>
            </a:r>
          </a:p>
          <a:p>
            <a:pPr lvl="1"/>
            <a:r>
              <a:rPr lang="zh-CN" altLang="en-US" dirty="0">
                <a:latin typeface="Gill Sans MT" panose="020B0502020104020203" pitchFamily="34" charset="0"/>
              </a:rPr>
              <a:t>将计算负载尽可能分配到不同 </a:t>
            </a:r>
            <a:r>
              <a:rPr lang="en-US" altLang="zh-CN" dirty="0">
                <a:latin typeface="Gill Sans MT" panose="020B0502020104020203" pitchFamily="34" charset="0"/>
              </a:rPr>
              <a:t>PE</a:t>
            </a:r>
            <a:r>
              <a:rPr lang="zh-CN" altLang="en-US" dirty="0">
                <a:latin typeface="Gill Sans MT" panose="020B0502020104020203" pitchFamily="34" charset="0"/>
              </a:rPr>
              <a:t> </a:t>
            </a:r>
            <a:r>
              <a:rPr lang="en-US" altLang="zh-CN" dirty="0">
                <a:latin typeface="Gill Sans MT" panose="020B0502020104020203" pitchFamily="34" charset="0"/>
              </a:rPr>
              <a:t>(distribute</a:t>
            </a:r>
            <a:r>
              <a:rPr lang="zh-CN" altLang="en-US" dirty="0">
                <a:latin typeface="Gill Sans MT" panose="020B0502020104020203" pitchFamily="34" charset="0"/>
              </a:rPr>
              <a:t> </a:t>
            </a:r>
            <a:r>
              <a:rPr lang="en-US" altLang="zh-CN" dirty="0">
                <a:latin typeface="Gill Sans MT" panose="020B0502020104020203" pitchFamily="34" charset="0"/>
              </a:rPr>
              <a:t>workload)</a:t>
            </a:r>
          </a:p>
          <a:p>
            <a:pPr lvl="1"/>
            <a:r>
              <a:rPr lang="zh-CN" altLang="en-US" dirty="0">
                <a:latin typeface="Gill Sans MT" panose="020B0502020104020203" pitchFamily="34" charset="0"/>
              </a:rPr>
              <a:t>均衡 </a:t>
            </a:r>
            <a:r>
              <a:rPr lang="en-US" altLang="zh-CN" dirty="0">
                <a:latin typeface="Gill Sans MT" panose="020B0502020104020203" pitchFamily="34" charset="0"/>
              </a:rPr>
              <a:t>PE</a:t>
            </a:r>
            <a:r>
              <a:rPr lang="zh-CN" altLang="en-US" dirty="0">
                <a:latin typeface="Gill Sans MT" panose="020B0502020104020203" pitchFamily="34" charset="0"/>
              </a:rPr>
              <a:t> 之间计算负载 </a:t>
            </a:r>
            <a:r>
              <a:rPr lang="en-US" altLang="zh-CN" dirty="0">
                <a:latin typeface="Gill Sans MT" panose="020B0502020104020203" pitchFamily="34" charset="0"/>
              </a:rPr>
              <a:t>(balance</a:t>
            </a:r>
            <a:r>
              <a:rPr lang="zh-CN" altLang="en-US" dirty="0">
                <a:latin typeface="Gill Sans MT" panose="020B0502020104020203" pitchFamily="34" charset="0"/>
              </a:rPr>
              <a:t> </a:t>
            </a:r>
            <a:r>
              <a:rPr lang="en-US" altLang="zh-CN" dirty="0">
                <a:latin typeface="Gill Sans MT" panose="020B0502020104020203" pitchFamily="34" charset="0"/>
              </a:rPr>
              <a:t>workloads)</a:t>
            </a:r>
          </a:p>
          <a:p>
            <a:pPr lvl="1"/>
            <a:r>
              <a:rPr lang="zh-CN" altLang="en-US" dirty="0">
                <a:latin typeface="Gill Sans MT" panose="020B0502020104020203" pitchFamily="34" charset="0"/>
              </a:rPr>
              <a:t>合适的内存带宽有效降低空闲时钟周期 </a:t>
            </a:r>
            <a:r>
              <a:rPr lang="en-US" altLang="zh-CN" dirty="0">
                <a:latin typeface="Gill Sans MT" panose="020B0502020104020203" pitchFamily="34" charset="0"/>
              </a:rPr>
              <a:t>(reduce</a:t>
            </a:r>
            <a:r>
              <a:rPr lang="zh-CN" altLang="en-US" dirty="0">
                <a:latin typeface="Gill Sans MT" panose="020B0502020104020203" pitchFamily="34" charset="0"/>
              </a:rPr>
              <a:t> </a:t>
            </a:r>
            <a:r>
              <a:rPr lang="en-US" altLang="zh-CN" dirty="0">
                <a:latin typeface="Gill Sans MT" panose="020B0502020104020203" pitchFamily="34" charset="0"/>
              </a:rPr>
              <a:t>idle</a:t>
            </a:r>
            <a:r>
              <a:rPr lang="zh-CN" altLang="en-US" dirty="0">
                <a:latin typeface="Gill Sans MT" panose="020B0502020104020203" pitchFamily="34" charset="0"/>
              </a:rPr>
              <a:t> </a:t>
            </a:r>
            <a:r>
              <a:rPr lang="en-US" altLang="zh-CN" dirty="0">
                <a:latin typeface="Gill Sans MT" panose="020B0502020104020203" pitchFamily="34" charset="0"/>
              </a:rPr>
              <a:t>cycles)</a:t>
            </a:r>
          </a:p>
        </p:txBody>
      </p:sp>
      <p:pic>
        <p:nvPicPr>
          <p:cNvPr id="6" name="图片 5">
            <a:extLst>
              <a:ext uri="{FF2B5EF4-FFF2-40B4-BE49-F238E27FC236}">
                <a16:creationId xmlns:a16="http://schemas.microsoft.com/office/drawing/2014/main" id="{4F4277BF-ACB3-E343-BD02-2ECC3A70BB11}"/>
              </a:ext>
            </a:extLst>
          </p:cNvPr>
          <p:cNvPicPr>
            <a:picLocks noChangeAspect="1"/>
          </p:cNvPicPr>
          <p:nvPr/>
        </p:nvPicPr>
        <p:blipFill>
          <a:blip r:embed="rId2"/>
          <a:stretch>
            <a:fillRect/>
          </a:stretch>
        </p:blipFill>
        <p:spPr>
          <a:xfrm>
            <a:off x="7034485" y="2204864"/>
            <a:ext cx="4839553" cy="3282479"/>
          </a:xfrm>
          <a:prstGeom prst="rect">
            <a:avLst/>
          </a:prstGeom>
        </p:spPr>
      </p:pic>
    </p:spTree>
    <p:extLst>
      <p:ext uri="{BB962C8B-B14F-4D97-AF65-F5344CB8AC3E}">
        <p14:creationId xmlns:p14="http://schemas.microsoft.com/office/powerpoint/2010/main" val="2425598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32CBC-5CD8-3441-8689-A64A371030FD}"/>
              </a:ext>
            </a:extLst>
          </p:cNvPr>
          <p:cNvSpPr>
            <a:spLocks noGrp="1"/>
          </p:cNvSpPr>
          <p:nvPr>
            <p:ph type="title"/>
          </p:nvPr>
        </p:nvSpPr>
        <p:spPr/>
        <p:txBody>
          <a:bodyPr/>
          <a:lstStyle/>
          <a:p>
            <a:r>
              <a:rPr lang="zh-CN" altLang="en-US" dirty="0"/>
              <a:t>计算性能仿真</a:t>
            </a:r>
            <a:endParaRPr kumimoji="1" lang="zh-CN" altLang="en-US" dirty="0"/>
          </a:p>
        </p:txBody>
      </p:sp>
      <p:sp>
        <p:nvSpPr>
          <p:cNvPr id="5" name="内容占位符 4">
            <a:extLst>
              <a:ext uri="{FF2B5EF4-FFF2-40B4-BE49-F238E27FC236}">
                <a16:creationId xmlns:a16="http://schemas.microsoft.com/office/drawing/2014/main" id="{8D1A640E-87C1-1D49-9D34-BD2479781517}"/>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10D3C1CE-C95A-8441-8446-8AAA8B2FE594}"/>
              </a:ext>
            </a:extLst>
          </p:cNvPr>
          <p:cNvPicPr>
            <a:picLocks noChangeAspect="1"/>
          </p:cNvPicPr>
          <p:nvPr/>
        </p:nvPicPr>
        <p:blipFill>
          <a:blip r:embed="rId2"/>
          <a:stretch>
            <a:fillRect/>
          </a:stretch>
        </p:blipFill>
        <p:spPr>
          <a:xfrm>
            <a:off x="1561877" y="1412776"/>
            <a:ext cx="9515856" cy="4812098"/>
          </a:xfrm>
          <a:prstGeom prst="rect">
            <a:avLst/>
          </a:prstGeom>
        </p:spPr>
      </p:pic>
      <p:sp>
        <p:nvSpPr>
          <p:cNvPr id="6" name="矩形 5">
            <a:extLst>
              <a:ext uri="{FF2B5EF4-FFF2-40B4-BE49-F238E27FC236}">
                <a16:creationId xmlns:a16="http://schemas.microsoft.com/office/drawing/2014/main" id="{3988660C-5FF1-5B43-B234-442AA388C1B8}"/>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spTree>
    <p:extLst>
      <p:ext uri="{BB962C8B-B14F-4D97-AF65-F5344CB8AC3E}">
        <p14:creationId xmlns:p14="http://schemas.microsoft.com/office/powerpoint/2010/main" val="43169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70A6048-028C-584B-8535-898118771021}"/>
              </a:ext>
            </a:extLst>
          </p:cNvPr>
          <p:cNvSpPr>
            <a:spLocks noGrp="1"/>
          </p:cNvSpPr>
          <p:nvPr>
            <p:ph type="title"/>
          </p:nvPr>
        </p:nvSpPr>
        <p:spPr/>
        <p:txBody>
          <a:bodyPr/>
          <a:lstStyle/>
          <a:p>
            <a:r>
              <a:rPr lang="zh-CN" altLang="en-US" dirty="0"/>
              <a:t>计算性能仿真</a:t>
            </a:r>
          </a:p>
        </p:txBody>
      </p:sp>
      <p:sp>
        <p:nvSpPr>
          <p:cNvPr id="6" name="内容占位符 5">
            <a:extLst>
              <a:ext uri="{FF2B5EF4-FFF2-40B4-BE49-F238E27FC236}">
                <a16:creationId xmlns:a16="http://schemas.microsoft.com/office/drawing/2014/main" id="{D885688A-E6FF-7D47-AF7F-125AECE04F62}"/>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73DAF6F7-A08C-AA4A-9373-AC3BA9FBAA21}"/>
              </a:ext>
            </a:extLst>
          </p:cNvPr>
          <p:cNvPicPr>
            <a:picLocks noChangeAspect="1"/>
          </p:cNvPicPr>
          <p:nvPr/>
        </p:nvPicPr>
        <p:blipFill>
          <a:blip r:embed="rId2"/>
          <a:stretch>
            <a:fillRect/>
          </a:stretch>
        </p:blipFill>
        <p:spPr>
          <a:xfrm>
            <a:off x="1993925" y="1306942"/>
            <a:ext cx="10202837" cy="5275002"/>
          </a:xfrm>
          <a:prstGeom prst="rect">
            <a:avLst/>
          </a:prstGeom>
        </p:spPr>
      </p:pic>
      <p:sp>
        <p:nvSpPr>
          <p:cNvPr id="7" name="矩形 6">
            <a:extLst>
              <a:ext uri="{FF2B5EF4-FFF2-40B4-BE49-F238E27FC236}">
                <a16:creationId xmlns:a16="http://schemas.microsoft.com/office/drawing/2014/main" id="{2BFC4185-FC78-6A4E-ADD1-119DB78B2A4B}"/>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spTree>
    <p:extLst>
      <p:ext uri="{BB962C8B-B14F-4D97-AF65-F5344CB8AC3E}">
        <p14:creationId xmlns:p14="http://schemas.microsoft.com/office/powerpoint/2010/main" val="1036791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EDA80EF-1A04-5B4D-A067-4BE19C1FD4BF}"/>
              </a:ext>
            </a:extLst>
          </p:cNvPr>
          <p:cNvSpPr>
            <a:spLocks noGrp="1"/>
          </p:cNvSpPr>
          <p:nvPr>
            <p:ph type="title"/>
          </p:nvPr>
        </p:nvSpPr>
        <p:spPr/>
        <p:txBody>
          <a:bodyPr/>
          <a:lstStyle/>
          <a:p>
            <a:r>
              <a:rPr lang="zh-CN" altLang="en-US" dirty="0"/>
              <a:t>计算性能仿真</a:t>
            </a:r>
          </a:p>
        </p:txBody>
      </p:sp>
      <p:pic>
        <p:nvPicPr>
          <p:cNvPr id="5" name="图片 4">
            <a:extLst>
              <a:ext uri="{FF2B5EF4-FFF2-40B4-BE49-F238E27FC236}">
                <a16:creationId xmlns:a16="http://schemas.microsoft.com/office/drawing/2014/main" id="{0CD0132C-805B-5C4B-BFA5-16E91C70A28E}"/>
              </a:ext>
            </a:extLst>
          </p:cNvPr>
          <p:cNvPicPr>
            <a:picLocks noChangeAspect="1"/>
          </p:cNvPicPr>
          <p:nvPr/>
        </p:nvPicPr>
        <p:blipFill>
          <a:blip r:embed="rId2"/>
          <a:stretch>
            <a:fillRect/>
          </a:stretch>
        </p:blipFill>
        <p:spPr>
          <a:xfrm>
            <a:off x="3866133" y="1556792"/>
            <a:ext cx="9532467" cy="4707391"/>
          </a:xfrm>
          <a:prstGeom prst="rect">
            <a:avLst/>
          </a:prstGeom>
        </p:spPr>
      </p:pic>
      <p:sp>
        <p:nvSpPr>
          <p:cNvPr id="7" name="矩形 6">
            <a:extLst>
              <a:ext uri="{FF2B5EF4-FFF2-40B4-BE49-F238E27FC236}">
                <a16:creationId xmlns:a16="http://schemas.microsoft.com/office/drawing/2014/main" id="{73E52E28-C099-C449-BFA0-E1FD5664B829}"/>
              </a:ext>
            </a:extLst>
          </p:cNvPr>
          <p:cNvSpPr/>
          <p:nvPr/>
        </p:nvSpPr>
        <p:spPr>
          <a:xfrm>
            <a:off x="769789" y="2276872"/>
            <a:ext cx="3516988"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Step1:</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max</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workload</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parallelism</a:t>
            </a:r>
          </a:p>
        </p:txBody>
      </p:sp>
      <p:sp>
        <p:nvSpPr>
          <p:cNvPr id="8" name="矩形 7">
            <a:extLst>
              <a:ext uri="{FF2B5EF4-FFF2-40B4-BE49-F238E27FC236}">
                <a16:creationId xmlns:a16="http://schemas.microsoft.com/office/drawing/2014/main" id="{CC6AFBEE-56E6-7548-99E0-C6DA7D3671BC}"/>
              </a:ext>
            </a:extLst>
          </p:cNvPr>
          <p:cNvSpPr/>
          <p:nvPr/>
        </p:nvSpPr>
        <p:spPr>
          <a:xfrm>
            <a:off x="769789" y="2820998"/>
            <a:ext cx="341221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Step2:</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max</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dataflow</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parallelism</a:t>
            </a:r>
          </a:p>
        </p:txBody>
      </p:sp>
      <p:sp>
        <p:nvSpPr>
          <p:cNvPr id="9" name="矩形 8">
            <a:extLst>
              <a:ext uri="{FF2B5EF4-FFF2-40B4-BE49-F238E27FC236}">
                <a16:creationId xmlns:a16="http://schemas.microsoft.com/office/drawing/2014/main" id="{89E8F905-9CBF-7542-B051-34B02F162C2F}"/>
              </a:ext>
            </a:extLst>
          </p:cNvPr>
          <p:cNvSpPr/>
          <p:nvPr/>
        </p:nvSpPr>
        <p:spPr>
          <a:xfrm>
            <a:off x="822175" y="3197007"/>
            <a:ext cx="512550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(Theoretical</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Peak</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Performance)</a:t>
            </a:r>
          </a:p>
        </p:txBody>
      </p:sp>
      <p:sp>
        <p:nvSpPr>
          <p:cNvPr id="10" name="矩形 9">
            <a:extLst>
              <a:ext uri="{FF2B5EF4-FFF2-40B4-BE49-F238E27FC236}">
                <a16:creationId xmlns:a16="http://schemas.microsoft.com/office/drawing/2014/main" id="{9775BB7A-DDBF-C14F-AA09-BEA67E1FA489}"/>
              </a:ext>
            </a:extLst>
          </p:cNvPr>
          <p:cNvSpPr/>
          <p:nvPr/>
        </p:nvSpPr>
        <p:spPr>
          <a:xfrm>
            <a:off x="822175" y="3710432"/>
            <a:ext cx="402071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step3:</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under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a</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finite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array</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size</a:t>
            </a:r>
          </a:p>
        </p:txBody>
      </p:sp>
      <p:sp>
        <p:nvSpPr>
          <p:cNvPr id="11" name="矩形 10">
            <a:extLst>
              <a:ext uri="{FF2B5EF4-FFF2-40B4-BE49-F238E27FC236}">
                <a16:creationId xmlns:a16="http://schemas.microsoft.com/office/drawing/2014/main" id="{0E1A0A64-37C6-0C44-B1D7-572964CF5E25}"/>
              </a:ext>
            </a:extLst>
          </p:cNvPr>
          <p:cNvSpPr/>
          <p:nvPr/>
        </p:nvSpPr>
        <p:spPr>
          <a:xfrm>
            <a:off x="847820" y="4198519"/>
            <a:ext cx="4510017"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step4:</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under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fixed</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array</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dimension</a:t>
            </a:r>
          </a:p>
        </p:txBody>
      </p:sp>
      <p:sp>
        <p:nvSpPr>
          <p:cNvPr id="12" name="矩形 11">
            <a:extLst>
              <a:ext uri="{FF2B5EF4-FFF2-40B4-BE49-F238E27FC236}">
                <a16:creationId xmlns:a16="http://schemas.microsoft.com/office/drawing/2014/main" id="{B77A7D4B-10E3-9044-9EB5-1AB2DC95F54E}"/>
              </a:ext>
            </a:extLst>
          </p:cNvPr>
          <p:cNvSpPr/>
          <p:nvPr/>
        </p:nvSpPr>
        <p:spPr>
          <a:xfrm>
            <a:off x="882012" y="4707233"/>
            <a:ext cx="4214102"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step5:</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under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fixed</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storage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capacity</a:t>
            </a:r>
          </a:p>
        </p:txBody>
      </p:sp>
      <p:sp>
        <p:nvSpPr>
          <p:cNvPr id="13" name="矩形 12">
            <a:extLst>
              <a:ext uri="{FF2B5EF4-FFF2-40B4-BE49-F238E27FC236}">
                <a16:creationId xmlns:a16="http://schemas.microsoft.com/office/drawing/2014/main" id="{4BF6D906-B972-804F-A93D-725C98C8C7F7}"/>
              </a:ext>
            </a:extLst>
          </p:cNvPr>
          <p:cNvSpPr/>
          <p:nvPr/>
        </p:nvSpPr>
        <p:spPr>
          <a:xfrm>
            <a:off x="834654" y="5164205"/>
            <a:ext cx="6175730"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step6:</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lower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utilization</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due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to</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insufficient</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average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BW</a:t>
            </a:r>
          </a:p>
        </p:txBody>
      </p:sp>
      <p:sp>
        <p:nvSpPr>
          <p:cNvPr id="14" name="矩形 13">
            <a:extLst>
              <a:ext uri="{FF2B5EF4-FFF2-40B4-BE49-F238E27FC236}">
                <a16:creationId xmlns:a16="http://schemas.microsoft.com/office/drawing/2014/main" id="{AB76B1C0-6DAD-9D4B-BDE6-7FF0F3F9536B}"/>
              </a:ext>
            </a:extLst>
          </p:cNvPr>
          <p:cNvSpPr/>
          <p:nvPr/>
        </p:nvSpPr>
        <p:spPr>
          <a:xfrm>
            <a:off x="863064" y="5564315"/>
            <a:ext cx="682308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step6:</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lower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utilization</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due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to</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insufficient</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instantaneous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BW</a:t>
            </a:r>
          </a:p>
        </p:txBody>
      </p:sp>
      <p:sp>
        <p:nvSpPr>
          <p:cNvPr id="15" name="矩形 14">
            <a:extLst>
              <a:ext uri="{FF2B5EF4-FFF2-40B4-BE49-F238E27FC236}">
                <a16:creationId xmlns:a16="http://schemas.microsoft.com/office/drawing/2014/main" id="{3700580B-74B7-8D43-9E01-9C40F6018D19}"/>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spTree>
    <p:extLst>
      <p:ext uri="{BB962C8B-B14F-4D97-AF65-F5344CB8AC3E}">
        <p14:creationId xmlns:p14="http://schemas.microsoft.com/office/powerpoint/2010/main" val="148406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802CAAD-1E23-0B4F-A003-CECA2DD0DBB5}"/>
              </a:ext>
            </a:extLst>
          </p:cNvPr>
          <p:cNvSpPr>
            <a:spLocks noGrp="1"/>
          </p:cNvSpPr>
          <p:nvPr>
            <p:ph type="title"/>
          </p:nvPr>
        </p:nvSpPr>
        <p:spPr/>
        <p:txBody>
          <a:bodyPr/>
          <a:lstStyle/>
          <a:p>
            <a:r>
              <a:rPr lang="en-US" altLang="zh-CN" dirty="0"/>
              <a:t>AI</a:t>
            </a:r>
            <a:r>
              <a:rPr lang="zh-CN" altLang="en-US" dirty="0"/>
              <a:t>芯片的设计目标 </a:t>
            </a:r>
            <a:r>
              <a:rPr lang="en-US" altLang="zh-CN" dirty="0"/>
              <a:t>I</a:t>
            </a:r>
            <a:endParaRPr lang="zh-CN" altLang="en-US" dirty="0"/>
          </a:p>
        </p:txBody>
      </p:sp>
      <p:sp>
        <p:nvSpPr>
          <p:cNvPr id="6" name="内容占位符 5">
            <a:extLst>
              <a:ext uri="{FF2B5EF4-FFF2-40B4-BE49-F238E27FC236}">
                <a16:creationId xmlns:a16="http://schemas.microsoft.com/office/drawing/2014/main" id="{2DAA9984-B9A3-7441-8CB0-25EBBA78C2FC}"/>
              </a:ext>
            </a:extLst>
          </p:cNvPr>
          <p:cNvSpPr>
            <a:spLocks noGrp="1"/>
          </p:cNvSpPr>
          <p:nvPr>
            <p:ph sz="half" idx="1"/>
          </p:nvPr>
        </p:nvSpPr>
        <p:spPr/>
        <p:txBody>
          <a:bodyPr anchor="ctr"/>
          <a:lstStyle/>
          <a:p>
            <a:r>
              <a:rPr lang="zh-CN" altLang="en-US" sz="2400" b="1" dirty="0">
                <a:latin typeface="Gill Sans MT" panose="020B0502020104020203" pitchFamily="34" charset="0"/>
              </a:rPr>
              <a:t>降低功耗</a:t>
            </a:r>
            <a:endParaRPr lang="en-US" altLang="zh-CN" sz="2400" b="1" dirty="0">
              <a:latin typeface="Gill Sans MT" panose="020B0502020104020203" pitchFamily="34" charset="0"/>
            </a:endParaRPr>
          </a:p>
          <a:p>
            <a:pPr lvl="1"/>
            <a:r>
              <a:rPr lang="zh-CN" altLang="en-US" sz="2000" dirty="0">
                <a:latin typeface="Gill Sans MT" panose="020B0502020104020203" pitchFamily="34" charset="0"/>
              </a:rPr>
              <a:t>减少 </a:t>
            </a:r>
            <a:r>
              <a:rPr lang="en-US" altLang="zh-CN" sz="2000" dirty="0">
                <a:latin typeface="Gill Sans MT" panose="020B0502020104020203" pitchFamily="34" charset="0"/>
              </a:rPr>
              <a:t>each</a:t>
            </a:r>
            <a:r>
              <a:rPr lang="zh-CN" altLang="en-US" sz="2000" dirty="0">
                <a:latin typeface="Gill Sans MT" panose="020B0502020104020203" pitchFamily="34" charset="0"/>
              </a:rPr>
              <a:t> </a:t>
            </a:r>
            <a:r>
              <a:rPr lang="en-US" altLang="zh-CN" sz="2000" dirty="0">
                <a:latin typeface="Gill Sans MT" panose="020B0502020104020203" pitchFamily="34" charset="0"/>
              </a:rPr>
              <a:t>MAC</a:t>
            </a:r>
            <a:r>
              <a:rPr lang="zh-CN" altLang="en-US" sz="2000" dirty="0">
                <a:latin typeface="Gill Sans MT" panose="020B0502020104020203" pitchFamily="34" charset="0"/>
              </a:rPr>
              <a:t> 功耗</a:t>
            </a:r>
            <a:endParaRPr lang="en-US" altLang="zh-CN" sz="2000" dirty="0">
              <a:latin typeface="Gill Sans MT" panose="020B0502020104020203" pitchFamily="34" charset="0"/>
            </a:endParaRPr>
          </a:p>
          <a:p>
            <a:pPr lvl="1"/>
            <a:r>
              <a:rPr lang="zh-CN" altLang="en-US" sz="2000" dirty="0">
                <a:latin typeface="Gill Sans MT" panose="020B0502020104020203" pitchFamily="34" charset="0"/>
              </a:rPr>
              <a:t>避免无效 </a:t>
            </a:r>
            <a:r>
              <a:rPr lang="en-US" altLang="zh-CN" sz="2000" dirty="0">
                <a:latin typeface="Gill Sans MT" panose="020B0502020104020203" pitchFamily="34" charset="0"/>
              </a:rPr>
              <a:t>MACs</a:t>
            </a:r>
            <a:r>
              <a:rPr lang="zh-CN" altLang="en-US" sz="2000" dirty="0">
                <a:latin typeface="Gill Sans MT" panose="020B0502020104020203" pitchFamily="34" charset="0"/>
              </a:rPr>
              <a:t> 计算</a:t>
            </a:r>
            <a:endParaRPr lang="en-US" altLang="zh-CN" sz="2000" dirty="0">
              <a:latin typeface="Gill Sans MT" panose="020B0502020104020203" pitchFamily="34" charset="0"/>
            </a:endParaRPr>
          </a:p>
          <a:p>
            <a:pPr lvl="1"/>
            <a:r>
              <a:rPr lang="zh-CN" altLang="en-US" sz="2000" dirty="0">
                <a:latin typeface="Gill Sans MT" panose="020B0502020104020203" pitchFamily="34" charset="0"/>
              </a:rPr>
              <a:t>减少耗能的数据格式搬运 </a:t>
            </a:r>
            <a:r>
              <a:rPr lang="en-US" altLang="zh-CN" sz="2000" dirty="0">
                <a:latin typeface="Gill Sans MT" panose="020B0502020104020203" pitchFamily="34" charset="0"/>
              </a:rPr>
              <a:t>&gt;&gt;</a:t>
            </a:r>
            <a:r>
              <a:rPr lang="zh-CN" altLang="en-US" sz="2000" dirty="0">
                <a:latin typeface="Gill Sans MT" panose="020B0502020104020203" pitchFamily="34" charset="0"/>
              </a:rPr>
              <a:t> 数据重用</a:t>
            </a:r>
            <a:endParaRPr lang="en-US" altLang="zh-CN" sz="2000" dirty="0">
              <a:latin typeface="Gill Sans MT" panose="020B0502020104020203" pitchFamily="34" charset="0"/>
            </a:endParaRPr>
          </a:p>
          <a:p>
            <a:endParaRPr lang="en-US" altLang="zh-CN" sz="2400" b="1" dirty="0">
              <a:latin typeface="Gill Sans MT" panose="020B0502020104020203" pitchFamily="34" charset="0"/>
            </a:endParaRPr>
          </a:p>
          <a:p>
            <a:r>
              <a:rPr lang="zh-CN" altLang="en-US" sz="2400" b="1" dirty="0">
                <a:latin typeface="Gill Sans MT" panose="020B0502020104020203" pitchFamily="34" charset="0"/>
              </a:rPr>
              <a:t>芯片功耗的降低受到散热的影响</a:t>
            </a:r>
            <a:endParaRPr lang="en-US" altLang="zh-CN" sz="2400" b="1" dirty="0">
              <a:latin typeface="Gill Sans MT" panose="020B0502020104020203" pitchFamily="34" charset="0"/>
            </a:endParaRPr>
          </a:p>
          <a:p>
            <a:r>
              <a:rPr lang="en-US" altLang="zh-CN" sz="2400" b="1" dirty="0">
                <a:latin typeface="Gill Sans MT" panose="020B0502020104020203" pitchFamily="34" charset="0"/>
              </a:rPr>
              <a:t>MACs</a:t>
            </a:r>
            <a:r>
              <a:rPr lang="zh-CN" altLang="en-US" sz="2400" b="1" dirty="0">
                <a:latin typeface="Gill Sans MT" panose="020B0502020104020203" pitchFamily="34" charset="0"/>
              </a:rPr>
              <a:t> 并行计算的吞吐提升会增加功耗</a:t>
            </a:r>
            <a:endParaRPr lang="en-US" altLang="zh-CN" sz="2400" dirty="0">
              <a:latin typeface="Gill Sans MT" panose="020B0502020104020203" pitchFamily="34" charset="0"/>
            </a:endParaRPr>
          </a:p>
        </p:txBody>
      </p:sp>
      <p:graphicFrame>
        <p:nvGraphicFramePr>
          <p:cNvPr id="2" name="表格 1">
            <a:extLst>
              <a:ext uri="{FF2B5EF4-FFF2-40B4-BE49-F238E27FC236}">
                <a16:creationId xmlns:a16="http://schemas.microsoft.com/office/drawing/2014/main" id="{EDB56629-43A6-0940-9255-4431D3D4B3DF}"/>
              </a:ext>
            </a:extLst>
          </p:cNvPr>
          <p:cNvGraphicFramePr>
            <a:graphicFrameLocks noGrp="1"/>
          </p:cNvGraphicFramePr>
          <p:nvPr>
            <p:extLst>
              <p:ext uri="{D42A27DB-BD31-4B8C-83A1-F6EECF244321}">
                <p14:modId xmlns:p14="http://schemas.microsoft.com/office/powerpoint/2010/main" val="983528063"/>
              </p:ext>
            </p:extLst>
          </p:nvPr>
        </p:nvGraphicFramePr>
        <p:xfrm>
          <a:off x="7106493" y="1700808"/>
          <a:ext cx="4248472" cy="4032444"/>
        </p:xfrm>
        <a:graphic>
          <a:graphicData uri="http://schemas.openxmlformats.org/drawingml/2006/table">
            <a:tbl>
              <a:tblPr firstRow="1" bandRow="1">
                <a:tableStyleId>{EB344D84-9AFB-497E-A393-DC336BA19D2E}</a:tableStyleId>
              </a:tblPr>
              <a:tblGrid>
                <a:gridCol w="2797696">
                  <a:extLst>
                    <a:ext uri="{9D8B030D-6E8A-4147-A177-3AD203B41FA5}">
                      <a16:colId xmlns:a16="http://schemas.microsoft.com/office/drawing/2014/main" val="2861574184"/>
                    </a:ext>
                  </a:extLst>
                </a:gridCol>
                <a:gridCol w="1450776">
                  <a:extLst>
                    <a:ext uri="{9D8B030D-6E8A-4147-A177-3AD203B41FA5}">
                      <a16:colId xmlns:a16="http://schemas.microsoft.com/office/drawing/2014/main" val="924398971"/>
                    </a:ext>
                  </a:extLst>
                </a:gridCol>
              </a:tblGrid>
              <a:tr h="336037">
                <a:tc>
                  <a:txBody>
                    <a:bodyPr/>
                    <a:lstStyle/>
                    <a:p>
                      <a:pPr algn="l"/>
                      <a:r>
                        <a:rPr lang="en-US" altLang="zh-CN" sz="1400" dirty="0">
                          <a:solidFill>
                            <a:srgbClr val="374154"/>
                          </a:solidFill>
                          <a:latin typeface="Gill Sans MT" panose="020B0502020104020203" pitchFamily="34" charset="0"/>
                        </a:rPr>
                        <a:t>Operation</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Energy(</a:t>
                      </a:r>
                      <a:r>
                        <a:rPr lang="en-US" altLang="zh-CN" sz="1400" dirty="0" err="1">
                          <a:solidFill>
                            <a:srgbClr val="374154"/>
                          </a:solidFill>
                          <a:latin typeface="Gill Sans MT" panose="020B0502020104020203" pitchFamily="34" charset="0"/>
                        </a:rPr>
                        <a:t>pJ</a:t>
                      </a:r>
                      <a:r>
                        <a:rPr lang="en-US" altLang="zh-CN" sz="1400" dirty="0">
                          <a:solidFill>
                            <a:srgbClr val="374154"/>
                          </a:solidFill>
                          <a:latin typeface="Gill Sans MT" panose="020B0502020104020203" pitchFamily="34" charset="0"/>
                        </a:rPr>
                        <a:t>)</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97906417"/>
                  </a:ext>
                </a:extLst>
              </a:tr>
              <a:tr h="336037">
                <a:tc>
                  <a:txBody>
                    <a:bodyPr/>
                    <a:lstStyle/>
                    <a:p>
                      <a:pPr algn="l"/>
                      <a:r>
                        <a:rPr lang="en-US" altLang="zh-CN" sz="1400" dirty="0">
                          <a:solidFill>
                            <a:srgbClr val="374154"/>
                          </a:solidFill>
                          <a:latin typeface="Gill Sans MT" panose="020B0502020104020203" pitchFamily="34" charset="0"/>
                        </a:rPr>
                        <a:t>8b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0.03</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855843365"/>
                  </a:ext>
                </a:extLst>
              </a:tr>
              <a:tr h="336037">
                <a:tc>
                  <a:txBody>
                    <a:bodyPr/>
                    <a:lstStyle/>
                    <a:p>
                      <a:pPr algn="l"/>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0.05</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11888375"/>
                  </a:ext>
                </a:extLst>
              </a:tr>
              <a:tr h="336037">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0.1</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146027332"/>
                  </a:ext>
                </a:extLst>
              </a:tr>
              <a:tr h="336037">
                <a:tc>
                  <a:txBody>
                    <a:bodyPr/>
                    <a:lstStyle/>
                    <a:p>
                      <a:pPr algn="l"/>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0.4</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071251885"/>
                  </a:ext>
                </a:extLst>
              </a:tr>
              <a:tr h="336037">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0.9</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958258964"/>
                  </a:ext>
                </a:extLst>
              </a:tr>
              <a:tr h="336037">
                <a:tc>
                  <a:txBody>
                    <a:bodyPr/>
                    <a:lstStyle/>
                    <a:p>
                      <a:pPr algn="l"/>
                      <a:r>
                        <a:rPr lang="en-US" altLang="zh-CN" sz="1400" dirty="0">
                          <a:solidFill>
                            <a:srgbClr val="374154"/>
                          </a:solidFill>
                          <a:latin typeface="Gill Sans MT" panose="020B0502020104020203" pitchFamily="34" charset="0"/>
                        </a:rPr>
                        <a:t>8b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0.2</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113404420"/>
                  </a:ext>
                </a:extLst>
              </a:tr>
              <a:tr h="336037">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3.1</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08409326"/>
                  </a:ext>
                </a:extLst>
              </a:tr>
              <a:tr h="336037">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1.1</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757780896"/>
                  </a:ext>
                </a:extLst>
              </a:tr>
              <a:tr h="336037">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3.7</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722410326"/>
                  </a:ext>
                </a:extLst>
              </a:tr>
              <a:tr h="336037">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SRAM</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Read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5</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9800559"/>
                  </a:ext>
                </a:extLst>
              </a:tr>
              <a:tr h="336037">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DRAM</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Read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640</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642559558"/>
                  </a:ext>
                </a:extLst>
              </a:tr>
            </a:tbl>
          </a:graphicData>
        </a:graphic>
      </p:graphicFrame>
    </p:spTree>
    <p:extLst>
      <p:ext uri="{BB962C8B-B14F-4D97-AF65-F5344CB8AC3E}">
        <p14:creationId xmlns:p14="http://schemas.microsoft.com/office/powerpoint/2010/main" val="2897952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45F79DF-FA19-3946-8B32-DF299E2A1C9B}"/>
              </a:ext>
            </a:extLst>
          </p:cNvPr>
          <p:cNvSpPr>
            <a:spLocks noGrp="1"/>
          </p:cNvSpPr>
          <p:nvPr>
            <p:ph type="title"/>
          </p:nvPr>
        </p:nvSpPr>
        <p:spPr/>
        <p:txBody>
          <a:bodyPr/>
          <a:lstStyle/>
          <a:p>
            <a:r>
              <a:rPr lang="en-US" altLang="zh-CN" dirty="0"/>
              <a:t>Key</a:t>
            </a:r>
            <a:r>
              <a:rPr lang="zh-CN" altLang="en-US" dirty="0"/>
              <a:t> </a:t>
            </a:r>
            <a:r>
              <a:rPr lang="en-US" altLang="zh-CN" dirty="0"/>
              <a:t>Metrics</a:t>
            </a:r>
            <a:r>
              <a:rPr lang="zh-CN" altLang="en-US" dirty="0"/>
              <a:t> 与计算体系思考 </a:t>
            </a:r>
            <a:r>
              <a:rPr lang="en-US" altLang="zh-CN" dirty="0"/>
              <a:t>I</a:t>
            </a:r>
            <a:endParaRPr lang="zh-CN" altLang="en-US" dirty="0"/>
          </a:p>
        </p:txBody>
      </p:sp>
      <p:sp>
        <p:nvSpPr>
          <p:cNvPr id="8" name="内容占位符 5">
            <a:extLst>
              <a:ext uri="{FF2B5EF4-FFF2-40B4-BE49-F238E27FC236}">
                <a16:creationId xmlns:a16="http://schemas.microsoft.com/office/drawing/2014/main" id="{5146EA26-929A-D043-87D3-72AE3BD6A1DF}"/>
              </a:ext>
            </a:extLst>
          </p:cNvPr>
          <p:cNvSpPr>
            <a:spLocks noGrp="1"/>
          </p:cNvSpPr>
          <p:nvPr>
            <p:ph sz="half" idx="1"/>
          </p:nvPr>
        </p:nvSpPr>
        <p:spPr>
          <a:xfrm>
            <a:off x="623635" y="1340768"/>
            <a:ext cx="10963473" cy="5392698"/>
          </a:xfrm>
          <a:solidFill>
            <a:schemeClr val="bg1"/>
          </a:solidFill>
        </p:spPr>
        <p:txBody>
          <a:bodyPr/>
          <a:lstStyle/>
          <a:p>
            <a:pPr marL="457200" indent="-457200">
              <a:buFont typeface="+mj-lt"/>
              <a:buAutoNum type="arabicPeriod"/>
            </a:pPr>
            <a:r>
              <a:rPr lang="zh-CN" altLang="en-US" b="1" dirty="0">
                <a:latin typeface="Gill Sans MT" panose="020B0502020104020203" pitchFamily="34" charset="0"/>
              </a:rPr>
              <a:t>精度 </a:t>
            </a:r>
            <a:r>
              <a:rPr lang="en-US" altLang="zh-CN" b="1" dirty="0">
                <a:latin typeface="Gill Sans MT" panose="020B0502020104020203" pitchFamily="34" charset="0"/>
              </a:rPr>
              <a:t>Accuracy</a:t>
            </a:r>
          </a:p>
          <a:p>
            <a:pPr marL="694190" lvl="1" indent="-457200"/>
            <a:r>
              <a:rPr lang="zh-CN" altLang="en-US" dirty="0">
                <a:latin typeface="Gill Sans MT" panose="020B0502020104020203" pitchFamily="34" charset="0"/>
              </a:rPr>
              <a:t>能够处理各类型的无规则数据 </a:t>
            </a:r>
            <a:r>
              <a:rPr lang="en-US" altLang="zh-CN" dirty="0">
                <a:latin typeface="Gill Sans MT" panose="020B0502020104020203" pitchFamily="34" charset="0"/>
              </a:rPr>
              <a:t>&gt;&gt;</a:t>
            </a:r>
            <a:r>
              <a:rPr lang="zh-CN" altLang="en-US" dirty="0">
                <a:latin typeface="Gill Sans MT" panose="020B0502020104020203" pitchFamily="34" charset="0"/>
              </a:rPr>
              <a:t> 异构平台</a:t>
            </a:r>
            <a:endParaRPr lang="en-US" altLang="zh-CN" dirty="0">
              <a:latin typeface="Gill Sans MT" panose="020B0502020104020203" pitchFamily="34" charset="0"/>
            </a:endParaRPr>
          </a:p>
          <a:p>
            <a:pPr marL="694190" lvl="1" indent="-457200"/>
            <a:r>
              <a:rPr lang="zh-CN" altLang="en-US" dirty="0">
                <a:latin typeface="Gill Sans MT" panose="020B0502020104020203" pitchFamily="34" charset="0"/>
              </a:rPr>
              <a:t>能够应对复杂网络模型结构 </a:t>
            </a:r>
            <a:r>
              <a:rPr lang="en-US" altLang="zh-CN" dirty="0">
                <a:latin typeface="Gill Sans MT" panose="020B0502020104020203" pitchFamily="34" charset="0"/>
              </a:rPr>
              <a:t>&gt;&gt;</a:t>
            </a:r>
            <a:r>
              <a:rPr lang="zh-CN" altLang="en-US" dirty="0">
                <a:latin typeface="Gill Sans MT" panose="020B0502020104020203" pitchFamily="34" charset="0"/>
              </a:rPr>
              <a:t> 计算冗余性</a:t>
            </a:r>
            <a:endParaRPr lang="en-US" altLang="zh-CN" dirty="0">
              <a:latin typeface="Gill Sans MT" panose="020B0502020104020203" pitchFamily="34" charset="0"/>
            </a:endParaRPr>
          </a:p>
          <a:p>
            <a:pPr marL="457200" indent="-457200">
              <a:buFont typeface="+mj-lt"/>
              <a:buAutoNum type="arabicPeriod"/>
            </a:pPr>
            <a:r>
              <a:rPr lang="zh-CN" altLang="en-US" b="1" dirty="0">
                <a:latin typeface="Gill Sans MT" panose="020B0502020104020203" pitchFamily="34" charset="0"/>
              </a:rPr>
              <a:t>吞吐量 </a:t>
            </a:r>
            <a:r>
              <a:rPr lang="en-US" altLang="zh-CN" b="1" dirty="0">
                <a:latin typeface="Gill Sans MT" panose="020B0502020104020203" pitchFamily="34" charset="0"/>
              </a:rPr>
              <a:t>Throughout</a:t>
            </a:r>
          </a:p>
          <a:p>
            <a:pPr marL="694190" lvl="1" indent="-457200"/>
            <a:r>
              <a:rPr lang="zh-CN" altLang="en-US" dirty="0">
                <a:latin typeface="Gill Sans MT" panose="020B0502020104020203" pitchFamily="34" charset="0"/>
              </a:rPr>
              <a:t>除了峰值算力，看 </a:t>
            </a:r>
            <a:r>
              <a:rPr lang="en-US" altLang="zh-CN" dirty="0">
                <a:latin typeface="Gill Sans MT" panose="020B0502020104020203" pitchFamily="34" charset="0"/>
              </a:rPr>
              <a:t>PE</a:t>
            </a:r>
            <a:r>
              <a:rPr lang="zh-CN" altLang="en-US" dirty="0">
                <a:latin typeface="Gill Sans MT" panose="020B0502020104020203" pitchFamily="34" charset="0"/>
              </a:rPr>
              <a:t> 的平均利用率 </a:t>
            </a:r>
            <a:r>
              <a:rPr lang="en-US" altLang="zh-CN" dirty="0">
                <a:latin typeface="Gill Sans MT" panose="020B0502020104020203" pitchFamily="34" charset="0"/>
              </a:rPr>
              <a:t>&gt;&gt;</a:t>
            </a:r>
            <a:r>
              <a:rPr lang="zh-CN" altLang="en-US" dirty="0">
                <a:latin typeface="Gill Sans MT" panose="020B0502020104020203" pitchFamily="34" charset="0"/>
              </a:rPr>
              <a:t> 负载均衡</a:t>
            </a:r>
            <a:endParaRPr lang="en-US" altLang="zh-CN" dirty="0">
              <a:latin typeface="Gill Sans MT" panose="020B0502020104020203" pitchFamily="34" charset="0"/>
            </a:endParaRPr>
          </a:p>
          <a:p>
            <a:pPr marL="694190" lvl="1" indent="-457200"/>
            <a:r>
              <a:rPr lang="en-US" altLang="zh-CN" dirty="0">
                <a:latin typeface="Gill Sans MT" panose="020B0502020104020203" pitchFamily="34" charset="0"/>
              </a:rPr>
              <a:t>SOTA</a:t>
            </a:r>
            <a:r>
              <a:rPr lang="zh-CN" altLang="en-US" dirty="0">
                <a:latin typeface="Gill Sans MT" panose="020B0502020104020203" pitchFamily="34" charset="0"/>
              </a:rPr>
              <a:t>网络模型的运行时间 </a:t>
            </a:r>
            <a:r>
              <a:rPr lang="en-US" altLang="zh-CN" dirty="0">
                <a:latin typeface="Gill Sans MT" panose="020B0502020104020203" pitchFamily="34" charset="0"/>
              </a:rPr>
              <a:t>&gt;&gt;</a:t>
            </a:r>
            <a:r>
              <a:rPr lang="zh-CN" altLang="en-US" dirty="0">
                <a:latin typeface="Gill Sans MT" panose="020B0502020104020203" pitchFamily="34" charset="0"/>
              </a:rPr>
              <a:t> </a:t>
            </a:r>
            <a:r>
              <a:rPr lang="en-US" altLang="zh-CN" dirty="0">
                <a:latin typeface="Gill Sans MT" panose="020B0502020104020203" pitchFamily="34" charset="0"/>
              </a:rPr>
              <a:t>MLPerf</a:t>
            </a:r>
          </a:p>
          <a:p>
            <a:pPr marL="457200" indent="-457200">
              <a:buFont typeface="+mj-lt"/>
              <a:buAutoNum type="arabicPeriod"/>
            </a:pPr>
            <a:r>
              <a:rPr lang="zh-CN" altLang="en-US" b="1" dirty="0">
                <a:latin typeface="Gill Sans MT" panose="020B0502020104020203" pitchFamily="34" charset="0"/>
              </a:rPr>
              <a:t>时延 </a:t>
            </a:r>
            <a:r>
              <a:rPr lang="en-US" altLang="zh-CN" b="1" dirty="0">
                <a:latin typeface="Gill Sans MT" panose="020B0502020104020203" pitchFamily="34" charset="0"/>
              </a:rPr>
              <a:t>Latency</a:t>
            </a:r>
          </a:p>
          <a:p>
            <a:pPr marL="522740" lvl="1" indent="-285750"/>
            <a:r>
              <a:rPr lang="zh-CN" altLang="en-US" dirty="0">
                <a:latin typeface="Gill Sans MT" panose="020B0502020104020203" pitchFamily="34" charset="0"/>
              </a:rPr>
              <a:t>通信时延对 </a:t>
            </a:r>
            <a:r>
              <a:rPr lang="en-US" altLang="zh-CN" dirty="0">
                <a:latin typeface="Gill Sans MT" panose="020B0502020104020203" pitchFamily="34" charset="0"/>
              </a:rPr>
              <a:t>MACs</a:t>
            </a:r>
            <a:r>
              <a:rPr lang="zh-CN" altLang="en-US" dirty="0">
                <a:latin typeface="Gill Sans MT" panose="020B0502020104020203" pitchFamily="34" charset="0"/>
              </a:rPr>
              <a:t> 的影响 </a:t>
            </a:r>
            <a:r>
              <a:rPr lang="en-US" altLang="zh-CN" dirty="0">
                <a:latin typeface="Gill Sans MT" panose="020B0502020104020203" pitchFamily="34" charset="0"/>
              </a:rPr>
              <a:t>&gt;&gt;</a:t>
            </a:r>
            <a:r>
              <a:rPr lang="zh-CN" altLang="en-US" dirty="0">
                <a:latin typeface="Gill Sans MT" panose="020B0502020104020203" pitchFamily="34" charset="0"/>
              </a:rPr>
              <a:t> 优化带宽</a:t>
            </a:r>
            <a:endParaRPr lang="en-US" altLang="zh-CN" dirty="0">
              <a:latin typeface="Gill Sans MT" panose="020B0502020104020203" pitchFamily="34" charset="0"/>
            </a:endParaRPr>
          </a:p>
          <a:p>
            <a:pPr marL="522740" lvl="1" indent="-285750"/>
            <a:r>
              <a:rPr lang="en-US" altLang="zh-CN" dirty="0">
                <a:latin typeface="Gill Sans MT" panose="020B0502020104020203" pitchFamily="34" charset="0"/>
              </a:rPr>
              <a:t>Batch</a:t>
            </a:r>
            <a:r>
              <a:rPr lang="zh-CN" altLang="en-US" dirty="0">
                <a:latin typeface="Gill Sans MT" panose="020B0502020104020203" pitchFamily="34" charset="0"/>
              </a:rPr>
              <a:t> </a:t>
            </a:r>
            <a:r>
              <a:rPr lang="en-US" altLang="zh-CN" dirty="0">
                <a:latin typeface="Gill Sans MT" panose="020B0502020104020203" pitchFamily="34" charset="0"/>
              </a:rPr>
              <a:t>Size</a:t>
            </a:r>
            <a:r>
              <a:rPr lang="zh-CN" altLang="en-US" dirty="0">
                <a:latin typeface="Gill Sans MT" panose="020B0502020104020203" pitchFamily="34" charset="0"/>
              </a:rPr>
              <a:t> 大小与内存大小 </a:t>
            </a:r>
            <a:r>
              <a:rPr lang="en-US" altLang="zh-CN" dirty="0">
                <a:latin typeface="Gill Sans MT" panose="020B0502020104020203" pitchFamily="34" charset="0"/>
              </a:rPr>
              <a:t>&gt;&gt;</a:t>
            </a:r>
            <a:r>
              <a:rPr lang="zh-CN" altLang="en-US" dirty="0">
                <a:latin typeface="Gill Sans MT" panose="020B0502020104020203" pitchFamily="34" charset="0"/>
              </a:rPr>
              <a:t> 多级缓存设计</a:t>
            </a:r>
            <a:endParaRPr lang="en-US" altLang="zh-CN" dirty="0">
              <a:latin typeface="Gill Sans MT" panose="020B0502020104020203" pitchFamily="34" charset="0"/>
            </a:endParaRPr>
          </a:p>
          <a:p>
            <a:pPr marL="457200" indent="-457200">
              <a:buFont typeface="+mj-lt"/>
              <a:buAutoNum type="arabicPeriod"/>
            </a:pPr>
            <a:r>
              <a:rPr lang="zh-CN" altLang="en-US" b="1" dirty="0">
                <a:solidFill>
                  <a:schemeClr val="bg1">
                    <a:lumMod val="65000"/>
                  </a:schemeClr>
                </a:solidFill>
                <a:latin typeface="Gill Sans MT" panose="020B0502020104020203" pitchFamily="34" charset="0"/>
              </a:rPr>
              <a:t>能耗 </a:t>
            </a:r>
            <a:r>
              <a:rPr lang="en-US" altLang="zh-CN" b="1" dirty="0">
                <a:solidFill>
                  <a:schemeClr val="bg1">
                    <a:lumMod val="65000"/>
                  </a:schemeClr>
                </a:solidFill>
                <a:latin typeface="Gill Sans MT" panose="020B0502020104020203" pitchFamily="34" charset="0"/>
              </a:rPr>
              <a:t>Energy</a:t>
            </a:r>
          </a:p>
          <a:p>
            <a:pPr marL="457200" indent="-457200">
              <a:buFont typeface="+mj-lt"/>
              <a:buAutoNum type="arabicPeriod"/>
            </a:pPr>
            <a:r>
              <a:rPr lang="zh-CN" altLang="en-US" b="1" dirty="0">
                <a:solidFill>
                  <a:schemeClr val="bg1">
                    <a:lumMod val="65000"/>
                  </a:schemeClr>
                </a:solidFill>
                <a:latin typeface="Gill Sans MT" panose="020B0502020104020203" pitchFamily="34" charset="0"/>
              </a:rPr>
              <a:t>系统价格 </a:t>
            </a:r>
            <a:r>
              <a:rPr lang="en-US" altLang="zh-CN" b="1" dirty="0">
                <a:solidFill>
                  <a:schemeClr val="bg1">
                    <a:lumMod val="65000"/>
                  </a:schemeClr>
                </a:solidFill>
                <a:latin typeface="Gill Sans MT" panose="020B0502020104020203" pitchFamily="34" charset="0"/>
              </a:rPr>
              <a:t>System</a:t>
            </a:r>
            <a:r>
              <a:rPr lang="zh-CN" altLang="en-US" b="1" dirty="0">
                <a:solidFill>
                  <a:schemeClr val="bg1">
                    <a:lumMod val="65000"/>
                  </a:schemeClr>
                </a:solidFill>
                <a:latin typeface="Gill Sans MT" panose="020B0502020104020203" pitchFamily="34" charset="0"/>
              </a:rPr>
              <a:t> </a:t>
            </a:r>
            <a:r>
              <a:rPr lang="en-US" altLang="zh-CN" b="1" dirty="0">
                <a:solidFill>
                  <a:schemeClr val="bg1">
                    <a:lumMod val="65000"/>
                  </a:schemeClr>
                </a:solidFill>
                <a:latin typeface="Gill Sans MT" panose="020B0502020104020203" pitchFamily="34" charset="0"/>
              </a:rPr>
              <a:t>Cost</a:t>
            </a:r>
          </a:p>
          <a:p>
            <a:pPr marL="457200" indent="-457200">
              <a:buFont typeface="+mj-lt"/>
              <a:buAutoNum type="arabicPeriod"/>
            </a:pPr>
            <a:r>
              <a:rPr lang="zh-CN" altLang="en-US" b="1" dirty="0">
                <a:solidFill>
                  <a:schemeClr val="bg1">
                    <a:lumMod val="65000"/>
                  </a:schemeClr>
                </a:solidFill>
                <a:latin typeface="Gill Sans MT" panose="020B0502020104020203" pitchFamily="34" charset="0"/>
              </a:rPr>
              <a:t>易用性 </a:t>
            </a:r>
            <a:r>
              <a:rPr lang="en-US" altLang="zh-CN" b="1" dirty="0">
                <a:solidFill>
                  <a:schemeClr val="bg1">
                    <a:lumMod val="65000"/>
                  </a:schemeClr>
                </a:solidFill>
                <a:latin typeface="Gill Sans MT" panose="020B0502020104020203" pitchFamily="34" charset="0"/>
              </a:rPr>
              <a:t>Flexibility</a:t>
            </a:r>
          </a:p>
        </p:txBody>
      </p:sp>
    </p:spTree>
    <p:extLst>
      <p:ext uri="{BB962C8B-B14F-4D97-AF65-F5344CB8AC3E}">
        <p14:creationId xmlns:p14="http://schemas.microsoft.com/office/powerpoint/2010/main" val="12742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45F79DF-FA19-3946-8B32-DF299E2A1C9B}"/>
              </a:ext>
            </a:extLst>
          </p:cNvPr>
          <p:cNvSpPr>
            <a:spLocks noGrp="1"/>
          </p:cNvSpPr>
          <p:nvPr>
            <p:ph type="title"/>
          </p:nvPr>
        </p:nvSpPr>
        <p:spPr/>
        <p:txBody>
          <a:bodyPr/>
          <a:lstStyle/>
          <a:p>
            <a:r>
              <a:rPr lang="en-US" altLang="zh-CN" dirty="0"/>
              <a:t>Key</a:t>
            </a:r>
            <a:r>
              <a:rPr lang="zh-CN" altLang="en-US" dirty="0"/>
              <a:t> </a:t>
            </a:r>
            <a:r>
              <a:rPr lang="en-US" altLang="zh-CN" dirty="0"/>
              <a:t>Metrics</a:t>
            </a:r>
            <a:r>
              <a:rPr lang="zh-CN" altLang="en-US" dirty="0"/>
              <a:t> 与计算体系思考 </a:t>
            </a:r>
            <a:r>
              <a:rPr lang="en-US" altLang="zh-CN" dirty="0"/>
              <a:t>II</a:t>
            </a:r>
            <a:endParaRPr lang="zh-CN" altLang="en-US" dirty="0"/>
          </a:p>
        </p:txBody>
      </p:sp>
      <p:sp>
        <p:nvSpPr>
          <p:cNvPr id="8" name="内容占位符 5">
            <a:extLst>
              <a:ext uri="{FF2B5EF4-FFF2-40B4-BE49-F238E27FC236}">
                <a16:creationId xmlns:a16="http://schemas.microsoft.com/office/drawing/2014/main" id="{5146EA26-929A-D043-87D3-72AE3BD6A1DF}"/>
              </a:ext>
            </a:extLst>
          </p:cNvPr>
          <p:cNvSpPr>
            <a:spLocks noGrp="1"/>
          </p:cNvSpPr>
          <p:nvPr>
            <p:ph sz="half" idx="1"/>
          </p:nvPr>
        </p:nvSpPr>
        <p:spPr>
          <a:xfrm>
            <a:off x="623635" y="1340768"/>
            <a:ext cx="10963473" cy="4896544"/>
          </a:xfrm>
          <a:noFill/>
        </p:spPr>
        <p:txBody>
          <a:bodyPr/>
          <a:lstStyle/>
          <a:p>
            <a:pPr marL="457200" indent="-457200">
              <a:buFont typeface="+mj-lt"/>
              <a:buAutoNum type="arabicPeriod"/>
            </a:pPr>
            <a:r>
              <a:rPr lang="zh-CN" altLang="en-US" b="1" dirty="0">
                <a:solidFill>
                  <a:schemeClr val="bg1">
                    <a:lumMod val="65000"/>
                  </a:schemeClr>
                </a:solidFill>
                <a:latin typeface="Gill Sans MT" panose="020B0502020104020203" pitchFamily="34" charset="0"/>
              </a:rPr>
              <a:t>精度 </a:t>
            </a:r>
            <a:r>
              <a:rPr lang="en-US" altLang="zh-CN" b="1" dirty="0">
                <a:solidFill>
                  <a:schemeClr val="bg1">
                    <a:lumMod val="65000"/>
                  </a:schemeClr>
                </a:solidFill>
                <a:latin typeface="Gill Sans MT" panose="020B0502020104020203" pitchFamily="34" charset="0"/>
              </a:rPr>
              <a:t>Accuracy</a:t>
            </a:r>
          </a:p>
          <a:p>
            <a:pPr marL="457200" indent="-457200">
              <a:buFont typeface="+mj-lt"/>
              <a:buAutoNum type="arabicPeriod"/>
            </a:pPr>
            <a:r>
              <a:rPr lang="zh-CN" altLang="en-US" b="1" dirty="0">
                <a:solidFill>
                  <a:schemeClr val="bg1">
                    <a:lumMod val="65000"/>
                  </a:schemeClr>
                </a:solidFill>
                <a:latin typeface="Gill Sans MT" panose="020B0502020104020203" pitchFamily="34" charset="0"/>
              </a:rPr>
              <a:t>吞吐量 </a:t>
            </a:r>
            <a:r>
              <a:rPr lang="en-US" altLang="zh-CN" b="1" dirty="0">
                <a:solidFill>
                  <a:schemeClr val="bg1">
                    <a:lumMod val="65000"/>
                  </a:schemeClr>
                </a:solidFill>
                <a:latin typeface="Gill Sans MT" panose="020B0502020104020203" pitchFamily="34" charset="0"/>
              </a:rPr>
              <a:t>Throughout</a:t>
            </a:r>
          </a:p>
          <a:p>
            <a:pPr marL="457200" indent="-457200">
              <a:buFont typeface="+mj-lt"/>
              <a:buAutoNum type="arabicPeriod"/>
            </a:pPr>
            <a:r>
              <a:rPr lang="zh-CN" altLang="en-US" b="1" dirty="0">
                <a:solidFill>
                  <a:schemeClr val="bg1">
                    <a:lumMod val="65000"/>
                  </a:schemeClr>
                </a:solidFill>
                <a:latin typeface="Gill Sans MT" panose="020B0502020104020203" pitchFamily="34" charset="0"/>
              </a:rPr>
              <a:t>时延 </a:t>
            </a:r>
            <a:r>
              <a:rPr lang="en-US" altLang="zh-CN" b="1" dirty="0">
                <a:solidFill>
                  <a:schemeClr val="bg1">
                    <a:lumMod val="65000"/>
                  </a:schemeClr>
                </a:solidFill>
                <a:latin typeface="Gill Sans MT" panose="020B0502020104020203" pitchFamily="34" charset="0"/>
              </a:rPr>
              <a:t>Latency</a:t>
            </a:r>
          </a:p>
          <a:p>
            <a:pPr marL="457200" indent="-457200">
              <a:buFont typeface="+mj-lt"/>
              <a:buAutoNum type="arabicPeriod"/>
            </a:pPr>
            <a:r>
              <a:rPr lang="zh-CN" altLang="en-US" b="1" dirty="0">
                <a:latin typeface="Gill Sans MT" panose="020B0502020104020203" pitchFamily="34" charset="0"/>
              </a:rPr>
              <a:t>能耗 </a:t>
            </a:r>
            <a:r>
              <a:rPr lang="en-US" altLang="zh-CN" b="1" dirty="0">
                <a:latin typeface="Gill Sans MT" panose="020B0502020104020203" pitchFamily="34" charset="0"/>
              </a:rPr>
              <a:t>Energy</a:t>
            </a:r>
          </a:p>
          <a:p>
            <a:pPr marL="694190" lvl="1" indent="-457200"/>
            <a:r>
              <a:rPr lang="zh-CN" altLang="en-US" dirty="0">
                <a:latin typeface="Gill Sans MT" panose="020B0502020104020203" pitchFamily="34" charset="0"/>
              </a:rPr>
              <a:t>执行</a:t>
            </a:r>
            <a:r>
              <a:rPr lang="en-US" altLang="zh-CN" dirty="0">
                <a:latin typeface="Gill Sans MT" panose="020B0502020104020203" pitchFamily="34" charset="0"/>
              </a:rPr>
              <a:t>SOTA</a:t>
            </a:r>
            <a:r>
              <a:rPr lang="zh-CN" altLang="en-US" dirty="0">
                <a:latin typeface="Gill Sans MT" panose="020B0502020104020203" pitchFamily="34" charset="0"/>
              </a:rPr>
              <a:t>网络模型时候 </a:t>
            </a:r>
            <a:r>
              <a:rPr lang="en-US" altLang="zh-CN" dirty="0">
                <a:latin typeface="Gill Sans MT" panose="020B0502020104020203" pitchFamily="34" charset="0"/>
              </a:rPr>
              <a:t>Ops/W</a:t>
            </a:r>
            <a:r>
              <a:rPr lang="zh-CN" altLang="en-US" dirty="0">
                <a:latin typeface="Gill Sans MT" panose="020B0502020104020203" pitchFamily="34" charset="0"/>
              </a:rPr>
              <a:t> </a:t>
            </a:r>
            <a:r>
              <a:rPr lang="en-US" altLang="zh-CN" dirty="0">
                <a:latin typeface="Gill Sans MT" panose="020B0502020104020203" pitchFamily="34" charset="0"/>
              </a:rPr>
              <a:t>&gt;&gt;</a:t>
            </a:r>
            <a:r>
              <a:rPr lang="zh-CN" altLang="en-US" dirty="0">
                <a:latin typeface="Gill Sans MT" panose="020B0502020104020203" pitchFamily="34" charset="0"/>
              </a:rPr>
              <a:t> 部署场景</a:t>
            </a:r>
            <a:endParaRPr lang="en-US" altLang="zh-CN" dirty="0">
              <a:latin typeface="Gill Sans MT" panose="020B0502020104020203" pitchFamily="34" charset="0"/>
            </a:endParaRPr>
          </a:p>
          <a:p>
            <a:pPr marL="694190" lvl="1" indent="-457200"/>
            <a:r>
              <a:rPr lang="zh-CN" altLang="en-US" dirty="0">
                <a:latin typeface="Gill Sans MT" panose="020B0502020104020203" pitchFamily="34" charset="0"/>
              </a:rPr>
              <a:t>内存读写功耗 </a:t>
            </a:r>
            <a:r>
              <a:rPr lang="en-US" altLang="zh-CN" dirty="0">
                <a:latin typeface="Gill Sans MT" panose="020B0502020104020203" pitchFamily="34" charset="0"/>
              </a:rPr>
              <a:t>(e.g.,</a:t>
            </a:r>
            <a:r>
              <a:rPr lang="zh-CN" altLang="en-US" dirty="0">
                <a:latin typeface="Gill Sans MT" panose="020B0502020104020203" pitchFamily="34" charset="0"/>
              </a:rPr>
              <a:t> </a:t>
            </a:r>
            <a:r>
              <a:rPr lang="en-US" altLang="zh-CN" dirty="0">
                <a:latin typeface="Gill Sans MT" panose="020B0502020104020203" pitchFamily="34" charset="0"/>
              </a:rPr>
              <a:t>DRAM)</a:t>
            </a:r>
            <a:r>
              <a:rPr lang="zh-CN" altLang="en-US" dirty="0">
                <a:latin typeface="Gill Sans MT" panose="020B0502020104020203" pitchFamily="34" charset="0"/>
              </a:rPr>
              <a:t> </a:t>
            </a:r>
            <a:r>
              <a:rPr lang="en-US" altLang="zh-CN" dirty="0">
                <a:latin typeface="Gill Sans MT" panose="020B0502020104020203" pitchFamily="34" charset="0"/>
              </a:rPr>
              <a:t>&gt;&gt;</a:t>
            </a:r>
            <a:r>
              <a:rPr lang="zh-CN" altLang="en-US" dirty="0">
                <a:latin typeface="Gill Sans MT" panose="020B0502020104020203" pitchFamily="34" charset="0"/>
              </a:rPr>
              <a:t> 降低能耗</a:t>
            </a:r>
            <a:endParaRPr lang="en-US" altLang="zh-CN" dirty="0">
              <a:latin typeface="Gill Sans MT" panose="020B0502020104020203" pitchFamily="34" charset="0"/>
            </a:endParaRPr>
          </a:p>
          <a:p>
            <a:pPr marL="457200" indent="-457200">
              <a:buFont typeface="+mj-lt"/>
              <a:buAutoNum type="arabicPeriod"/>
            </a:pPr>
            <a:r>
              <a:rPr lang="zh-CN" altLang="en-US" b="1" dirty="0">
                <a:latin typeface="Gill Sans MT" panose="020B0502020104020203" pitchFamily="34" charset="0"/>
              </a:rPr>
              <a:t>系统价格 </a:t>
            </a:r>
            <a:r>
              <a:rPr lang="en-US" altLang="zh-CN" b="1" dirty="0">
                <a:latin typeface="Gill Sans MT" panose="020B0502020104020203" pitchFamily="34" charset="0"/>
              </a:rPr>
              <a:t>System</a:t>
            </a:r>
            <a:r>
              <a:rPr lang="zh-CN" altLang="en-US" b="1" dirty="0">
                <a:latin typeface="Gill Sans MT" panose="020B0502020104020203" pitchFamily="34" charset="0"/>
              </a:rPr>
              <a:t> </a:t>
            </a:r>
            <a:r>
              <a:rPr lang="en-US" altLang="zh-CN" b="1" dirty="0">
                <a:latin typeface="Gill Sans MT" panose="020B0502020104020203" pitchFamily="34" charset="0"/>
              </a:rPr>
              <a:t>Cost</a:t>
            </a:r>
          </a:p>
          <a:p>
            <a:pPr marL="694190" lvl="1" indent="-457200"/>
            <a:r>
              <a:rPr lang="zh-CN" altLang="en-US" dirty="0">
                <a:latin typeface="Gill Sans MT" panose="020B0502020104020203" pitchFamily="34" charset="0"/>
              </a:rPr>
              <a:t>片内多级缓存 </a:t>
            </a:r>
            <a:r>
              <a:rPr lang="en-US" altLang="zh-CN" dirty="0">
                <a:latin typeface="Gill Sans MT" panose="020B0502020104020203" pitchFamily="34" charset="0"/>
              </a:rPr>
              <a:t>Cache</a:t>
            </a:r>
            <a:r>
              <a:rPr lang="zh-CN" altLang="en-US" dirty="0">
                <a:latin typeface="Gill Sans MT" panose="020B0502020104020203" pitchFamily="34" charset="0"/>
              </a:rPr>
              <a:t> 大小 </a:t>
            </a:r>
            <a:r>
              <a:rPr lang="en-US" altLang="zh-CN" dirty="0">
                <a:latin typeface="Gill Sans MT" panose="020B0502020104020203" pitchFamily="34" charset="0"/>
              </a:rPr>
              <a:t>&gt;&gt;</a:t>
            </a:r>
            <a:r>
              <a:rPr lang="zh-CN" altLang="en-US" dirty="0">
                <a:latin typeface="Gill Sans MT" panose="020B0502020104020203" pitchFamily="34" charset="0"/>
              </a:rPr>
              <a:t> 内存设计</a:t>
            </a:r>
            <a:endParaRPr lang="en-US" altLang="zh-CN" dirty="0">
              <a:latin typeface="Gill Sans MT" panose="020B0502020104020203" pitchFamily="34" charset="0"/>
            </a:endParaRPr>
          </a:p>
          <a:p>
            <a:pPr marL="694190" lvl="1" indent="-457200"/>
            <a:r>
              <a:rPr lang="en-US" altLang="zh-CN" dirty="0">
                <a:latin typeface="Gill Sans MT" panose="020B0502020104020203" pitchFamily="34" charset="0"/>
              </a:rPr>
              <a:t>PE</a:t>
            </a:r>
            <a:r>
              <a:rPr lang="zh-CN" altLang="en-US" dirty="0">
                <a:latin typeface="Gill Sans MT" panose="020B0502020104020203" pitchFamily="34" charset="0"/>
              </a:rPr>
              <a:t> 数量、芯片大小、纳米制程 </a:t>
            </a:r>
            <a:r>
              <a:rPr lang="en-US" altLang="zh-CN" dirty="0">
                <a:latin typeface="Gill Sans MT" panose="020B0502020104020203" pitchFamily="34" charset="0"/>
              </a:rPr>
              <a:t>&gt;&gt;</a:t>
            </a:r>
            <a:r>
              <a:rPr lang="zh-CN" altLang="en-US" dirty="0">
                <a:latin typeface="Gill Sans MT" panose="020B0502020104020203" pitchFamily="34" charset="0"/>
              </a:rPr>
              <a:t> 电路设计</a:t>
            </a:r>
            <a:endParaRPr lang="en-US" altLang="zh-CN" dirty="0">
              <a:latin typeface="Gill Sans MT" panose="020B0502020104020203" pitchFamily="34" charset="0"/>
            </a:endParaRPr>
          </a:p>
          <a:p>
            <a:pPr marL="457200" indent="-457200">
              <a:buFont typeface="+mj-lt"/>
              <a:buAutoNum type="arabicPeriod"/>
            </a:pPr>
            <a:r>
              <a:rPr lang="zh-CN" altLang="en-US" b="1" dirty="0">
                <a:latin typeface="Gill Sans MT" panose="020B0502020104020203" pitchFamily="34" charset="0"/>
              </a:rPr>
              <a:t>易用性 </a:t>
            </a:r>
            <a:r>
              <a:rPr lang="en-US" altLang="zh-CN" b="1" dirty="0">
                <a:latin typeface="Gill Sans MT" panose="020B0502020104020203" pitchFamily="34" charset="0"/>
              </a:rPr>
              <a:t>Flexibility</a:t>
            </a:r>
          </a:p>
          <a:p>
            <a:pPr marL="694190" lvl="1" indent="-457200"/>
            <a:r>
              <a:rPr lang="zh-CN" altLang="en-US" dirty="0">
                <a:latin typeface="Gill Sans MT" panose="020B0502020104020203" pitchFamily="34" charset="0"/>
              </a:rPr>
              <a:t>对主流</a:t>
            </a:r>
            <a:r>
              <a:rPr lang="en-US" altLang="zh-CN" dirty="0">
                <a:latin typeface="Gill Sans MT" panose="020B0502020104020203" pitchFamily="34" charset="0"/>
              </a:rPr>
              <a:t>AI</a:t>
            </a:r>
            <a:r>
              <a:rPr lang="zh-CN" altLang="en-US" dirty="0">
                <a:latin typeface="Gill Sans MT" panose="020B0502020104020203" pitchFamily="34" charset="0"/>
              </a:rPr>
              <a:t>框架支持度 </a:t>
            </a:r>
            <a:r>
              <a:rPr lang="en-US" altLang="zh-CN" dirty="0">
                <a:latin typeface="Gill Sans MT" panose="020B0502020104020203" pitchFamily="34" charset="0"/>
              </a:rPr>
              <a:t>(PyTorch)</a:t>
            </a:r>
            <a:r>
              <a:rPr lang="zh-CN" altLang="en-US" dirty="0">
                <a:latin typeface="Gill Sans MT" panose="020B0502020104020203" pitchFamily="34" charset="0"/>
              </a:rPr>
              <a:t> </a:t>
            </a:r>
            <a:r>
              <a:rPr lang="en-US" altLang="zh-CN" dirty="0">
                <a:latin typeface="Gill Sans MT" panose="020B0502020104020203" pitchFamily="34" charset="0"/>
              </a:rPr>
              <a:t>&gt;&gt;</a:t>
            </a:r>
            <a:r>
              <a:rPr lang="zh-CN" altLang="en-US" dirty="0">
                <a:latin typeface="Gill Sans MT" panose="020B0502020104020203" pitchFamily="34" charset="0"/>
              </a:rPr>
              <a:t> 软件栈</a:t>
            </a:r>
            <a:endParaRPr lang="en-US" altLang="zh-CN" dirty="0">
              <a:latin typeface="Gill Sans MT" panose="020B0502020104020203" pitchFamily="34" charset="0"/>
            </a:endParaRPr>
          </a:p>
          <a:p>
            <a:pPr marL="694190" lvl="1" indent="-457200"/>
            <a:endParaRPr lang="en-US" altLang="zh-CN" dirty="0">
              <a:latin typeface="Gill Sans MT" panose="020B0502020104020203" pitchFamily="34" charset="0"/>
            </a:endParaRPr>
          </a:p>
        </p:txBody>
      </p:sp>
    </p:spTree>
    <p:extLst>
      <p:ext uri="{BB962C8B-B14F-4D97-AF65-F5344CB8AC3E}">
        <p14:creationId xmlns:p14="http://schemas.microsoft.com/office/powerpoint/2010/main" val="663344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BD92249-BE80-CD44-B71A-6D59C8081B96}"/>
              </a:ext>
            </a:extLst>
          </p:cNvPr>
          <p:cNvSpPr>
            <a:spLocks noGrp="1"/>
          </p:cNvSpPr>
          <p:nvPr>
            <p:ph type="title"/>
          </p:nvPr>
        </p:nvSpPr>
        <p:spPr/>
        <p:txBody>
          <a:bodyPr/>
          <a:lstStyle/>
          <a:p>
            <a:r>
              <a:rPr lang="en-US" altLang="zh-CN" dirty="0"/>
              <a:t>AI</a:t>
            </a:r>
            <a:r>
              <a:rPr lang="zh-CN" altLang="en-US" dirty="0"/>
              <a:t> 芯片主要指标</a:t>
            </a:r>
          </a:p>
        </p:txBody>
      </p:sp>
      <p:sp>
        <p:nvSpPr>
          <p:cNvPr id="6" name="内容占位符 5">
            <a:extLst>
              <a:ext uri="{FF2B5EF4-FFF2-40B4-BE49-F238E27FC236}">
                <a16:creationId xmlns:a16="http://schemas.microsoft.com/office/drawing/2014/main" id="{896C56CC-D7BA-F04A-B58C-FA3ED877FF2C}"/>
              </a:ext>
            </a:extLst>
          </p:cNvPr>
          <p:cNvSpPr>
            <a:spLocks noGrp="1"/>
          </p:cNvSpPr>
          <p:nvPr>
            <p:ph sz="half" idx="1"/>
          </p:nvPr>
        </p:nvSpPr>
        <p:spPr>
          <a:xfrm>
            <a:off x="623635" y="1268760"/>
            <a:ext cx="10963473" cy="4608512"/>
          </a:xfrm>
        </p:spPr>
        <p:txBody>
          <a:bodyPr/>
          <a:lstStyle/>
          <a:p>
            <a:r>
              <a:rPr lang="en-US" altLang="zh-CN" dirty="0">
                <a:latin typeface="Gill Sans MT" panose="020B0502020104020203" pitchFamily="34" charset="0"/>
              </a:rPr>
              <a:t>AI</a:t>
            </a:r>
            <a:r>
              <a:rPr lang="zh-CN" altLang="en-US" dirty="0">
                <a:latin typeface="Gill Sans MT" panose="020B0502020104020203" pitchFamily="34" charset="0"/>
              </a:rPr>
              <a:t> 芯片不仅仅作为一款硬件，更是对客户、应用提供全栈的解决方案，包括 </a:t>
            </a:r>
            <a:r>
              <a:rPr lang="en-US" altLang="zh-CN" dirty="0">
                <a:latin typeface="Gill Sans MT" panose="020B0502020104020203" pitchFamily="34" charset="0"/>
              </a:rPr>
              <a:t>SDK</a:t>
            </a:r>
            <a:r>
              <a:rPr lang="zh-CN" altLang="en-US" dirty="0">
                <a:latin typeface="Gill Sans MT" panose="020B0502020104020203" pitchFamily="34" charset="0"/>
              </a:rPr>
              <a:t>、集群管理、</a:t>
            </a:r>
            <a:r>
              <a:rPr lang="en-US" altLang="zh-CN" dirty="0">
                <a:latin typeface="Gill Sans MT" panose="020B0502020104020203" pitchFamily="34" charset="0"/>
              </a:rPr>
              <a:t>AI</a:t>
            </a:r>
            <a:r>
              <a:rPr lang="zh-CN" altLang="en-US" dirty="0">
                <a:latin typeface="Gill Sans MT" panose="020B0502020104020203" pitchFamily="34" charset="0"/>
              </a:rPr>
              <a:t>框架、</a:t>
            </a:r>
            <a:r>
              <a:rPr lang="en-US" altLang="zh-CN" dirty="0">
                <a:latin typeface="Gill Sans MT" panose="020B0502020104020203" pitchFamily="34" charset="0"/>
              </a:rPr>
              <a:t>AI</a:t>
            </a:r>
            <a:r>
              <a:rPr lang="zh-CN" altLang="en-US" dirty="0">
                <a:latin typeface="Gill Sans MT" panose="020B0502020104020203" pitchFamily="34" charset="0"/>
              </a:rPr>
              <a:t>编译器、</a:t>
            </a:r>
            <a:r>
              <a:rPr lang="en-US" altLang="zh-CN" dirty="0">
                <a:latin typeface="Gill Sans MT" panose="020B0502020104020203" pitchFamily="34" charset="0"/>
              </a:rPr>
              <a:t>AI</a:t>
            </a:r>
            <a:r>
              <a:rPr lang="zh-CN" altLang="en-US" dirty="0">
                <a:latin typeface="Gill Sans MT" panose="020B0502020104020203" pitchFamily="34" charset="0"/>
              </a:rPr>
              <a:t>驱动和通信、硬件</a:t>
            </a:r>
            <a:r>
              <a:rPr lang="en-US" altLang="zh-CN" dirty="0">
                <a:latin typeface="Gill Sans MT" panose="020B0502020104020203" pitchFamily="34" charset="0"/>
              </a:rPr>
              <a:t>IC</a:t>
            </a:r>
            <a:r>
              <a:rPr lang="zh-CN" altLang="en-US" dirty="0">
                <a:latin typeface="Gill Sans MT" panose="020B0502020104020203" pitchFamily="34" charset="0"/>
              </a:rPr>
              <a:t>产品，最后才是</a:t>
            </a:r>
            <a:r>
              <a:rPr lang="en-US" altLang="zh-CN" dirty="0">
                <a:latin typeface="Gill Sans MT" panose="020B0502020104020203" pitchFamily="34" charset="0"/>
              </a:rPr>
              <a:t>AI</a:t>
            </a:r>
            <a:r>
              <a:rPr lang="zh-CN" altLang="en-US" dirty="0">
                <a:latin typeface="Gill Sans MT" panose="020B0502020104020203" pitchFamily="34" charset="0"/>
              </a:rPr>
              <a:t>芯片。</a:t>
            </a:r>
          </a:p>
        </p:txBody>
      </p:sp>
      <p:grpSp>
        <p:nvGrpSpPr>
          <p:cNvPr id="3" name="组合 2">
            <a:extLst>
              <a:ext uri="{FF2B5EF4-FFF2-40B4-BE49-F238E27FC236}">
                <a16:creationId xmlns:a16="http://schemas.microsoft.com/office/drawing/2014/main" id="{F0B7DCD8-DBC1-8643-A852-8B3EC531B883}"/>
              </a:ext>
            </a:extLst>
          </p:cNvPr>
          <p:cNvGrpSpPr/>
          <p:nvPr/>
        </p:nvGrpSpPr>
        <p:grpSpPr>
          <a:xfrm>
            <a:off x="2425973" y="2261415"/>
            <a:ext cx="6615105" cy="4195360"/>
            <a:chOff x="815966" y="1053648"/>
            <a:chExt cx="8102600" cy="5562600"/>
          </a:xfrm>
        </p:grpSpPr>
        <p:pic>
          <p:nvPicPr>
            <p:cNvPr id="8" name="图片 7">
              <a:extLst>
                <a:ext uri="{FF2B5EF4-FFF2-40B4-BE49-F238E27FC236}">
                  <a16:creationId xmlns:a16="http://schemas.microsoft.com/office/drawing/2014/main" id="{205B842B-558D-754E-8B59-68BCF96CC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966" y="1053648"/>
              <a:ext cx="8102600" cy="5562600"/>
            </a:xfrm>
            <a:prstGeom prst="rect">
              <a:avLst/>
            </a:prstGeom>
          </p:spPr>
        </p:pic>
        <p:pic>
          <p:nvPicPr>
            <p:cNvPr id="10" name="图片 9">
              <a:extLst>
                <a:ext uri="{FF2B5EF4-FFF2-40B4-BE49-F238E27FC236}">
                  <a16:creationId xmlns:a16="http://schemas.microsoft.com/office/drawing/2014/main" id="{C40DA12A-CDD0-B04F-9F62-F53E03346C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4366" y="4824132"/>
              <a:ext cx="251902" cy="251902"/>
            </a:xfrm>
            <a:prstGeom prst="rect">
              <a:avLst/>
            </a:prstGeom>
          </p:spPr>
        </p:pic>
        <p:sp>
          <p:nvSpPr>
            <p:cNvPr id="11" name="文本框 10">
              <a:extLst>
                <a:ext uri="{FF2B5EF4-FFF2-40B4-BE49-F238E27FC236}">
                  <a16:creationId xmlns:a16="http://schemas.microsoft.com/office/drawing/2014/main" id="{EC96AB1C-D76B-D745-AFD7-2AC63B790853}"/>
                </a:ext>
              </a:extLst>
            </p:cNvPr>
            <p:cNvSpPr txBox="1"/>
            <p:nvPr/>
          </p:nvSpPr>
          <p:spPr>
            <a:xfrm>
              <a:off x="1107728" y="1506073"/>
              <a:ext cx="958986" cy="336666"/>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行业应用</a:t>
              </a:r>
            </a:p>
          </p:txBody>
        </p:sp>
        <p:sp>
          <p:nvSpPr>
            <p:cNvPr id="12" name="文本框 11">
              <a:extLst>
                <a:ext uri="{FF2B5EF4-FFF2-40B4-BE49-F238E27FC236}">
                  <a16:creationId xmlns:a16="http://schemas.microsoft.com/office/drawing/2014/main" id="{DC800C68-B175-2A43-91E1-4066A8FD9DD2}"/>
                </a:ext>
              </a:extLst>
            </p:cNvPr>
            <p:cNvSpPr txBox="1"/>
            <p:nvPr/>
          </p:nvSpPr>
          <p:spPr>
            <a:xfrm>
              <a:off x="1107728" y="2379662"/>
              <a:ext cx="958986" cy="336666"/>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应用使能</a:t>
              </a:r>
            </a:p>
          </p:txBody>
        </p:sp>
        <p:sp>
          <p:nvSpPr>
            <p:cNvPr id="13" name="文本框 12">
              <a:extLst>
                <a:ext uri="{FF2B5EF4-FFF2-40B4-BE49-F238E27FC236}">
                  <a16:creationId xmlns:a16="http://schemas.microsoft.com/office/drawing/2014/main" id="{F4BEEE0A-E546-9B44-9055-4259CD60C498}"/>
                </a:ext>
              </a:extLst>
            </p:cNvPr>
            <p:cNvSpPr txBox="1"/>
            <p:nvPr/>
          </p:nvSpPr>
          <p:spPr>
            <a:xfrm>
              <a:off x="1089744" y="4056112"/>
              <a:ext cx="1152399" cy="336666"/>
            </a:xfrm>
            <a:prstGeom prst="rect">
              <a:avLst/>
            </a:prstGeom>
            <a:noFill/>
          </p:spPr>
          <p:txBody>
            <a:bodyPr wrap="none" rtlCol="0" anchor="ctr">
              <a:spAutoFit/>
            </a:bodyPr>
            <a:lstStyle/>
            <a:p>
              <a:pPr algn="just" defTabSz="914034"/>
              <a:r>
                <a:rPr lang="en-US" altLang="zh-CN" sz="1050" b="1" dirty="0">
                  <a:solidFill>
                    <a:srgbClr val="1D1D1A"/>
                  </a:solidFill>
                  <a:latin typeface="+mj-ea"/>
                  <a:ea typeface="+mj-ea"/>
                  <a:sym typeface="Huawei Sans" panose="020C0503030203020204" pitchFamily="34" charset="0"/>
                </a:rPr>
                <a:t>AI</a:t>
              </a:r>
              <a:r>
                <a:rPr lang="zh-CN" altLang="en-US" sz="1050" b="1" dirty="0">
                  <a:solidFill>
                    <a:srgbClr val="1D1D1A"/>
                  </a:solidFill>
                  <a:latin typeface="+mj-ea"/>
                  <a:ea typeface="+mj-ea"/>
                  <a:sym typeface="Huawei Sans" panose="020C0503030203020204" pitchFamily="34" charset="0"/>
                </a:rPr>
                <a:t>开源框架</a:t>
              </a:r>
            </a:p>
          </p:txBody>
        </p:sp>
        <p:sp>
          <p:nvSpPr>
            <p:cNvPr id="14" name="文本框 13">
              <a:extLst>
                <a:ext uri="{FF2B5EF4-FFF2-40B4-BE49-F238E27FC236}">
                  <a16:creationId xmlns:a16="http://schemas.microsoft.com/office/drawing/2014/main" id="{AD381FDB-BC32-4A49-8753-C043652A226C}"/>
                </a:ext>
              </a:extLst>
            </p:cNvPr>
            <p:cNvSpPr txBox="1"/>
            <p:nvPr/>
          </p:nvSpPr>
          <p:spPr>
            <a:xfrm>
              <a:off x="1107905" y="4908391"/>
              <a:ext cx="958986" cy="336666"/>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异构驱动</a:t>
              </a:r>
            </a:p>
          </p:txBody>
        </p:sp>
        <p:sp>
          <p:nvSpPr>
            <p:cNvPr id="15" name="文本框 14">
              <a:extLst>
                <a:ext uri="{FF2B5EF4-FFF2-40B4-BE49-F238E27FC236}">
                  <a16:creationId xmlns:a16="http://schemas.microsoft.com/office/drawing/2014/main" id="{B2466A25-1F5F-FC41-84D9-644F4DF4A5D0}"/>
                </a:ext>
              </a:extLst>
            </p:cNvPr>
            <p:cNvSpPr txBox="1"/>
            <p:nvPr/>
          </p:nvSpPr>
          <p:spPr>
            <a:xfrm>
              <a:off x="1108466" y="5772182"/>
              <a:ext cx="958986" cy="336666"/>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华为硬件</a:t>
              </a:r>
            </a:p>
          </p:txBody>
        </p:sp>
        <p:grpSp>
          <p:nvGrpSpPr>
            <p:cNvPr id="16" name="组合 15">
              <a:extLst>
                <a:ext uri="{FF2B5EF4-FFF2-40B4-BE49-F238E27FC236}">
                  <a16:creationId xmlns:a16="http://schemas.microsoft.com/office/drawing/2014/main" id="{BD52B7A0-6740-1549-A3CA-2E74C3F2386E}"/>
                </a:ext>
              </a:extLst>
            </p:cNvPr>
            <p:cNvGrpSpPr/>
            <p:nvPr/>
          </p:nvGrpSpPr>
          <p:grpSpPr>
            <a:xfrm>
              <a:off x="3287140" y="2388975"/>
              <a:ext cx="1428506" cy="569016"/>
              <a:chOff x="2896407" y="3079069"/>
              <a:chExt cx="1428506" cy="569016"/>
            </a:xfrm>
          </p:grpSpPr>
          <p:pic>
            <p:nvPicPr>
              <p:cNvPr id="17" name="图片 16">
                <a:extLst>
                  <a:ext uri="{FF2B5EF4-FFF2-40B4-BE49-F238E27FC236}">
                    <a16:creationId xmlns:a16="http://schemas.microsoft.com/office/drawing/2014/main" id="{1EFCF72B-50A0-244E-8DF5-9BFFF124FF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6407" y="3207703"/>
                <a:ext cx="359859" cy="359859"/>
              </a:xfrm>
              <a:prstGeom prst="rect">
                <a:avLst/>
              </a:prstGeom>
            </p:spPr>
          </p:pic>
          <p:sp>
            <p:nvSpPr>
              <p:cNvPr id="18" name="文本框 17">
                <a:extLst>
                  <a:ext uri="{FF2B5EF4-FFF2-40B4-BE49-F238E27FC236}">
                    <a16:creationId xmlns:a16="http://schemas.microsoft.com/office/drawing/2014/main" id="{5100463A-B959-6B41-A8B6-2A68AFFB6C47}"/>
                  </a:ext>
                </a:extLst>
              </p:cNvPr>
              <p:cNvSpPr txBox="1"/>
              <p:nvPr/>
            </p:nvSpPr>
            <p:spPr>
              <a:xfrm>
                <a:off x="3187393" y="3079069"/>
                <a:ext cx="1137520" cy="569016"/>
              </a:xfrm>
              <a:prstGeom prst="rect">
                <a:avLst/>
              </a:prstGeom>
              <a:noFill/>
            </p:spPr>
            <p:txBody>
              <a:bodyPr wrap="none" rtlCol="0" anchor="ctr">
                <a:spAutoFit/>
              </a:bodyPr>
              <a:lstStyle/>
              <a:p>
                <a:pPr algn="just" defTabSz="914034"/>
                <a:r>
                  <a:rPr lang="en-US" altLang="zh-CN" sz="1050" dirty="0" err="1">
                    <a:solidFill>
                      <a:srgbClr val="CB121D"/>
                    </a:solidFill>
                    <a:latin typeface="+mj-ea"/>
                    <a:ea typeface="+mj-ea"/>
                    <a:sym typeface="Huawei Sans" panose="020C0503030203020204" pitchFamily="34" charset="0"/>
                  </a:rPr>
                  <a:t>ModelArts</a:t>
                </a:r>
                <a:endParaRPr lang="en-US" altLang="zh-CN" sz="1050" dirty="0">
                  <a:solidFill>
                    <a:srgbClr val="CB121D"/>
                  </a:solidFill>
                  <a:latin typeface="+mj-ea"/>
                  <a:ea typeface="+mj-ea"/>
                  <a:sym typeface="Huawei Sans" panose="020C0503030203020204" pitchFamily="34" charset="0"/>
                </a:endParaRPr>
              </a:p>
              <a:p>
                <a:pPr algn="just" defTabSz="914034">
                  <a:lnSpc>
                    <a:spcPts val="1599"/>
                  </a:lnSpc>
                </a:pPr>
                <a:r>
                  <a:rPr lang="zh-CN" altLang="en-US" sz="800" dirty="0">
                    <a:solidFill>
                      <a:srgbClr val="EBEBEB">
                        <a:lumMod val="50000"/>
                      </a:srgbClr>
                    </a:solidFill>
                    <a:latin typeface="+mj-ea"/>
                    <a:ea typeface="+mj-ea"/>
                    <a:sym typeface="Huawei Sans" panose="020C0503030203020204" pitchFamily="34" charset="0"/>
                  </a:rPr>
                  <a:t>华为云服务</a:t>
                </a:r>
              </a:p>
            </p:txBody>
          </p:sp>
        </p:grpSp>
        <p:cxnSp>
          <p:nvCxnSpPr>
            <p:cNvPr id="19" name="直接连接符 24">
              <a:extLst>
                <a:ext uri="{FF2B5EF4-FFF2-40B4-BE49-F238E27FC236}">
                  <a16:creationId xmlns:a16="http://schemas.microsoft.com/office/drawing/2014/main" id="{C298CEFF-DCDA-6444-A654-8D6EF287FFC1}"/>
                </a:ext>
              </a:extLst>
            </p:cNvPr>
            <p:cNvCxnSpPr/>
            <p:nvPr/>
          </p:nvCxnSpPr>
          <p:spPr>
            <a:xfrm>
              <a:off x="2651462" y="3057134"/>
              <a:ext cx="5865109"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E701B2BE-FD1E-1646-B25A-B7F0A251F971}"/>
                </a:ext>
              </a:extLst>
            </p:cNvPr>
            <p:cNvGrpSpPr/>
            <p:nvPr/>
          </p:nvGrpSpPr>
          <p:grpSpPr>
            <a:xfrm>
              <a:off x="6069812" y="2356030"/>
              <a:ext cx="1521720" cy="634903"/>
              <a:chOff x="4536671" y="3073626"/>
              <a:chExt cx="1521720" cy="634903"/>
            </a:xfrm>
          </p:grpSpPr>
          <p:pic>
            <p:nvPicPr>
              <p:cNvPr id="21" name="图片 20">
                <a:extLst>
                  <a:ext uri="{FF2B5EF4-FFF2-40B4-BE49-F238E27FC236}">
                    <a16:creationId xmlns:a16="http://schemas.microsoft.com/office/drawing/2014/main" id="{3AA9ACC9-9E26-9A4F-AE3F-A243A56030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6671" y="3217507"/>
                <a:ext cx="359859" cy="359859"/>
              </a:xfrm>
              <a:prstGeom prst="rect">
                <a:avLst/>
              </a:prstGeom>
            </p:spPr>
          </p:pic>
          <p:sp>
            <p:nvSpPr>
              <p:cNvPr id="22" name="文本框 21">
                <a:extLst>
                  <a:ext uri="{FF2B5EF4-FFF2-40B4-BE49-F238E27FC236}">
                    <a16:creationId xmlns:a16="http://schemas.microsoft.com/office/drawing/2014/main" id="{B420401B-DC5C-9443-9830-42583CA84A33}"/>
                  </a:ext>
                </a:extLst>
              </p:cNvPr>
              <p:cNvSpPr txBox="1"/>
              <p:nvPr/>
            </p:nvSpPr>
            <p:spPr>
              <a:xfrm>
                <a:off x="4848607" y="3073626"/>
                <a:ext cx="1209784" cy="634903"/>
              </a:xfrm>
              <a:prstGeom prst="rect">
                <a:avLst/>
              </a:prstGeom>
              <a:noFill/>
            </p:spPr>
            <p:txBody>
              <a:bodyPr wrap="none" rtlCol="0" anchor="ctr">
                <a:spAutoFit/>
              </a:bodyPr>
              <a:lstStyle/>
              <a:p>
                <a:pPr algn="just" defTabSz="914034">
                  <a:lnSpc>
                    <a:spcPts val="1599"/>
                  </a:lnSpc>
                </a:pPr>
                <a:r>
                  <a:rPr lang="en-US" altLang="zh-CN" sz="1050" dirty="0" err="1">
                    <a:solidFill>
                      <a:srgbClr val="CB121D"/>
                    </a:solidFill>
                    <a:latin typeface="+mj-ea"/>
                    <a:ea typeface="+mj-ea"/>
                    <a:sym typeface="Huawei Sans" panose="020C0503030203020204" pitchFamily="34" charset="0"/>
                  </a:rPr>
                  <a:t>MindX</a:t>
                </a:r>
                <a:r>
                  <a:rPr lang="en-US" altLang="zh-CN" sz="1050" dirty="0">
                    <a:solidFill>
                      <a:srgbClr val="CB121D"/>
                    </a:solidFill>
                    <a:latin typeface="+mj-ea"/>
                    <a:ea typeface="+mj-ea"/>
                    <a:sym typeface="Huawei Sans" panose="020C0503030203020204" pitchFamily="34" charset="0"/>
                  </a:rPr>
                  <a:t> SDK</a:t>
                </a:r>
              </a:p>
              <a:p>
                <a:pPr algn="just" defTabSz="914034">
                  <a:lnSpc>
                    <a:spcPts val="1599"/>
                  </a:lnSpc>
                </a:pPr>
                <a:r>
                  <a:rPr lang="zh-CN" altLang="en-US" sz="800" dirty="0">
                    <a:solidFill>
                      <a:srgbClr val="EBEBEB">
                        <a:lumMod val="50000"/>
                      </a:srgbClr>
                    </a:solidFill>
                    <a:latin typeface="+mj-ea"/>
                    <a:ea typeface="+mj-ea"/>
                    <a:sym typeface="Huawei Sans" panose="020C0503030203020204" pitchFamily="34" charset="0"/>
                  </a:rPr>
                  <a:t>昇腾行业</a:t>
                </a:r>
                <a:r>
                  <a:rPr lang="en-US" altLang="zh-CN" sz="800" dirty="0">
                    <a:solidFill>
                      <a:srgbClr val="EBEBEB">
                        <a:lumMod val="50000"/>
                      </a:srgbClr>
                    </a:solidFill>
                    <a:latin typeface="+mj-ea"/>
                    <a:ea typeface="+mj-ea"/>
                    <a:sym typeface="Huawei Sans" panose="020C0503030203020204" pitchFamily="34" charset="0"/>
                  </a:rPr>
                  <a:t>SDK</a:t>
                </a:r>
                <a:endParaRPr lang="zh-CN" altLang="en-US" sz="800" dirty="0">
                  <a:solidFill>
                    <a:srgbClr val="EBEBEB">
                      <a:lumMod val="50000"/>
                    </a:srgbClr>
                  </a:solidFill>
                  <a:latin typeface="+mj-ea"/>
                  <a:ea typeface="+mj-ea"/>
                  <a:sym typeface="Huawei Sans" panose="020C0503030203020204" pitchFamily="34" charset="0"/>
                </a:endParaRPr>
              </a:p>
            </p:txBody>
          </p:sp>
        </p:grpSp>
        <p:sp>
          <p:nvSpPr>
            <p:cNvPr id="23" name="文本框 22">
              <a:extLst>
                <a:ext uri="{FF2B5EF4-FFF2-40B4-BE49-F238E27FC236}">
                  <a16:creationId xmlns:a16="http://schemas.microsoft.com/office/drawing/2014/main" id="{DC943AD3-13C3-2B47-9744-5ECDE69A7C01}"/>
                </a:ext>
              </a:extLst>
            </p:cNvPr>
            <p:cNvSpPr txBox="1"/>
            <p:nvPr/>
          </p:nvSpPr>
          <p:spPr>
            <a:xfrm>
              <a:off x="4767721" y="4788987"/>
              <a:ext cx="778326" cy="336666"/>
            </a:xfrm>
            <a:prstGeom prst="rect">
              <a:avLst/>
            </a:prstGeom>
            <a:noFill/>
          </p:spPr>
          <p:txBody>
            <a:bodyPr wrap="none" rtlCol="0" anchor="ctr">
              <a:spAutoFit/>
            </a:bodyPr>
            <a:lstStyle/>
            <a:p>
              <a:pPr algn="just" defTabSz="914034"/>
              <a:r>
                <a:rPr lang="en-US" altLang="zh-CN" sz="1050" dirty="0">
                  <a:solidFill>
                    <a:srgbClr val="CB121D"/>
                  </a:solidFill>
                  <a:latin typeface="+mj-ea"/>
                  <a:ea typeface="+mj-ea"/>
                  <a:sym typeface="Huawei Sans" panose="020C0503030203020204" pitchFamily="34" charset="0"/>
                </a:rPr>
                <a:t>CANN</a:t>
              </a:r>
            </a:p>
          </p:txBody>
        </p:sp>
        <p:sp>
          <p:nvSpPr>
            <p:cNvPr id="24" name="文本框 23">
              <a:extLst>
                <a:ext uri="{FF2B5EF4-FFF2-40B4-BE49-F238E27FC236}">
                  <a16:creationId xmlns:a16="http://schemas.microsoft.com/office/drawing/2014/main" id="{3333B3B8-C85C-5642-B2A2-DE57C91E2023}"/>
                </a:ext>
              </a:extLst>
            </p:cNvPr>
            <p:cNvSpPr txBox="1"/>
            <p:nvPr/>
          </p:nvSpPr>
          <p:spPr>
            <a:xfrm>
              <a:off x="3777658" y="5054054"/>
              <a:ext cx="2557295" cy="358770"/>
            </a:xfrm>
            <a:prstGeom prst="rect">
              <a:avLst/>
            </a:prstGeom>
            <a:noFill/>
          </p:spPr>
          <p:txBody>
            <a:bodyPr wrap="none" rtlCol="0" anchor="ctr">
              <a:spAutoFit/>
            </a:bodyPr>
            <a:lstStyle/>
            <a:p>
              <a:pPr algn="just" defTabSz="914034">
                <a:lnSpc>
                  <a:spcPts val="1599"/>
                </a:lnSpc>
              </a:pPr>
              <a:r>
                <a:rPr lang="zh-CN" altLang="en-US" sz="800" dirty="0">
                  <a:solidFill>
                    <a:srgbClr val="EBEBEB">
                      <a:lumMod val="50000"/>
                    </a:srgbClr>
                  </a:solidFill>
                  <a:latin typeface="+mj-ea"/>
                  <a:ea typeface="+mj-ea"/>
                  <a:sym typeface="Huawei Sans" panose="020C0503030203020204" pitchFamily="34" charset="0"/>
                </a:rPr>
                <a:t>统一异构驱动架构，释放硬件澎湃算力</a:t>
              </a:r>
            </a:p>
          </p:txBody>
        </p:sp>
        <p:pic>
          <p:nvPicPr>
            <p:cNvPr id="25" name="SDC - 半罩球 X系列.331.png" descr="SDC - 半罩球 X系列.331.png">
              <a:extLst>
                <a:ext uri="{FF2B5EF4-FFF2-40B4-BE49-F238E27FC236}">
                  <a16:creationId xmlns:a16="http://schemas.microsoft.com/office/drawing/2014/main" id="{C3269CC6-30B8-7E44-950F-0D9B71C5FEEA}"/>
                </a:ext>
              </a:extLst>
            </p:cNvPr>
            <p:cNvPicPr>
              <a:picLocks noChangeAspect="1"/>
            </p:cNvPicPr>
            <p:nvPr/>
          </p:nvPicPr>
          <p:blipFill>
            <a:blip r:embed="rId6"/>
            <a:stretch>
              <a:fillRect/>
            </a:stretch>
          </p:blipFill>
          <p:spPr>
            <a:xfrm>
              <a:off x="2944197" y="5801743"/>
              <a:ext cx="353048" cy="414140"/>
            </a:xfrm>
            <a:prstGeom prst="rect">
              <a:avLst/>
            </a:prstGeom>
            <a:ln w="12700" cap="flat">
              <a:noFill/>
              <a:miter lim="400000"/>
            </a:ln>
            <a:effectLst/>
          </p:spPr>
        </p:pic>
        <p:pic>
          <p:nvPicPr>
            <p:cNvPr id="26" name="Picture 2" descr="Picture 2">
              <a:extLst>
                <a:ext uri="{FF2B5EF4-FFF2-40B4-BE49-F238E27FC236}">
                  <a16:creationId xmlns:a16="http://schemas.microsoft.com/office/drawing/2014/main" id="{3A0BCDE4-E682-FC4D-B18D-FB87CBAAC4D8}"/>
                </a:ext>
              </a:extLst>
            </p:cNvPr>
            <p:cNvPicPr>
              <a:picLocks noChangeAspect="1"/>
            </p:cNvPicPr>
            <p:nvPr/>
          </p:nvPicPr>
          <p:blipFill>
            <a:blip r:embed="rId7"/>
            <a:srcRect/>
            <a:stretch>
              <a:fillRect/>
            </a:stretch>
          </p:blipFill>
          <p:spPr>
            <a:xfrm>
              <a:off x="2453998" y="5832551"/>
              <a:ext cx="264678" cy="352524"/>
            </a:xfrm>
            <a:prstGeom prst="rect">
              <a:avLst/>
            </a:prstGeom>
            <a:ln w="12700" cap="flat">
              <a:noFill/>
              <a:miter lim="400000"/>
            </a:ln>
            <a:effectLst/>
          </p:spPr>
        </p:pic>
        <p:pic>
          <p:nvPicPr>
            <p:cNvPr id="27" name="图片 26">
              <a:extLst>
                <a:ext uri="{FF2B5EF4-FFF2-40B4-BE49-F238E27FC236}">
                  <a16:creationId xmlns:a16="http://schemas.microsoft.com/office/drawing/2014/main" id="{26F6754F-E9DB-4147-99F1-941B0DC6FF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02434" y="5715263"/>
              <a:ext cx="781999" cy="587100"/>
            </a:xfrm>
            <a:prstGeom prst="rect">
              <a:avLst/>
            </a:prstGeom>
          </p:spPr>
        </p:pic>
        <p:pic>
          <p:nvPicPr>
            <p:cNvPr id="28" name="图片 27">
              <a:extLst>
                <a:ext uri="{FF2B5EF4-FFF2-40B4-BE49-F238E27FC236}">
                  <a16:creationId xmlns:a16="http://schemas.microsoft.com/office/drawing/2014/main" id="{5E048A01-B7BC-C94C-A7B2-97F154F985F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15857" y="5775297"/>
              <a:ext cx="622071" cy="467032"/>
            </a:xfrm>
            <a:prstGeom prst="rect">
              <a:avLst/>
            </a:prstGeom>
          </p:spPr>
        </p:pic>
        <p:pic>
          <p:nvPicPr>
            <p:cNvPr id="29" name="图片 28">
              <a:extLst>
                <a:ext uri="{FF2B5EF4-FFF2-40B4-BE49-F238E27FC236}">
                  <a16:creationId xmlns:a16="http://schemas.microsoft.com/office/drawing/2014/main" id="{E6E53E12-27C2-D04F-B749-4B197FEF561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88698" y="5767954"/>
              <a:ext cx="641633" cy="481718"/>
            </a:xfrm>
            <a:prstGeom prst="rect">
              <a:avLst/>
            </a:prstGeom>
          </p:spPr>
        </p:pic>
        <p:pic>
          <p:nvPicPr>
            <p:cNvPr id="30" name="图片 29">
              <a:extLst>
                <a:ext uri="{FF2B5EF4-FFF2-40B4-BE49-F238E27FC236}">
                  <a16:creationId xmlns:a16="http://schemas.microsoft.com/office/drawing/2014/main" id="{20FC753F-4FDF-1240-9E2A-35C1B8B30A2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69344" y="5713879"/>
              <a:ext cx="785685" cy="589868"/>
            </a:xfrm>
            <a:prstGeom prst="rect">
              <a:avLst/>
            </a:prstGeom>
          </p:spPr>
        </p:pic>
        <p:pic>
          <p:nvPicPr>
            <p:cNvPr id="31" name="图片 30">
              <a:extLst>
                <a:ext uri="{FF2B5EF4-FFF2-40B4-BE49-F238E27FC236}">
                  <a16:creationId xmlns:a16="http://schemas.microsoft.com/office/drawing/2014/main" id="{EA03E6A0-A468-2440-93C4-55CC0FAB1C9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57645" y="5791708"/>
              <a:ext cx="578352" cy="434210"/>
            </a:xfrm>
            <a:prstGeom prst="rect">
              <a:avLst/>
            </a:prstGeom>
          </p:spPr>
        </p:pic>
        <p:pic>
          <p:nvPicPr>
            <p:cNvPr id="32" name="图片 31">
              <a:extLst>
                <a:ext uri="{FF2B5EF4-FFF2-40B4-BE49-F238E27FC236}">
                  <a16:creationId xmlns:a16="http://schemas.microsoft.com/office/drawing/2014/main" id="{F8BB182D-3703-FE4A-BF50-6D255B67625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35518" y="5731635"/>
              <a:ext cx="738386" cy="554357"/>
            </a:xfrm>
            <a:prstGeom prst="rect">
              <a:avLst/>
            </a:prstGeom>
          </p:spPr>
        </p:pic>
        <p:pic>
          <p:nvPicPr>
            <p:cNvPr id="33" name="图片 32">
              <a:extLst>
                <a:ext uri="{FF2B5EF4-FFF2-40B4-BE49-F238E27FC236}">
                  <a16:creationId xmlns:a16="http://schemas.microsoft.com/office/drawing/2014/main" id="{DDDAB5F2-3A0F-3F42-A4A1-58C1E7FE897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56043" y="5741156"/>
              <a:ext cx="713021" cy="535315"/>
            </a:xfrm>
            <a:prstGeom prst="rect">
              <a:avLst/>
            </a:prstGeom>
          </p:spPr>
        </p:pic>
        <p:cxnSp>
          <p:nvCxnSpPr>
            <p:cNvPr id="34" name="直接连接符 56">
              <a:extLst>
                <a:ext uri="{FF2B5EF4-FFF2-40B4-BE49-F238E27FC236}">
                  <a16:creationId xmlns:a16="http://schemas.microsoft.com/office/drawing/2014/main" id="{6EBEF041-F94C-7E45-85F5-E11D6D376451}"/>
                </a:ext>
              </a:extLst>
            </p:cNvPr>
            <p:cNvCxnSpPr/>
            <p:nvPr/>
          </p:nvCxnSpPr>
          <p:spPr>
            <a:xfrm rot="5400000">
              <a:off x="3686153" y="5946126"/>
              <a:ext cx="575775"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57">
              <a:extLst>
                <a:ext uri="{FF2B5EF4-FFF2-40B4-BE49-F238E27FC236}">
                  <a16:creationId xmlns:a16="http://schemas.microsoft.com/office/drawing/2014/main" id="{5C3AF3D2-29A4-0248-AB6E-D16A4D0AE71C}"/>
                </a:ext>
              </a:extLst>
            </p:cNvPr>
            <p:cNvCxnSpPr/>
            <p:nvPr/>
          </p:nvCxnSpPr>
          <p:spPr>
            <a:xfrm rot="5400000">
              <a:off x="5884669" y="5945819"/>
              <a:ext cx="575775"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339430A7-3C3B-9F42-8130-1698279B960F}"/>
                </a:ext>
              </a:extLst>
            </p:cNvPr>
            <p:cNvSpPr txBox="1"/>
            <p:nvPr/>
          </p:nvSpPr>
          <p:spPr>
            <a:xfrm>
              <a:off x="2693360" y="5497075"/>
              <a:ext cx="788953" cy="306059"/>
            </a:xfrm>
            <a:prstGeom prst="rect">
              <a:avLst/>
            </a:prstGeom>
            <a:noFill/>
          </p:spPr>
          <p:txBody>
            <a:bodyPr wrap="none" rtlCol="0" anchor="ctr">
              <a:spAutoFit/>
            </a:bodyPr>
            <a:lstStyle/>
            <a:p>
              <a:pPr algn="just" defTabSz="914034"/>
              <a:r>
                <a:rPr lang="zh-CN" altLang="en-US" sz="900" b="1" dirty="0">
                  <a:solidFill>
                    <a:srgbClr val="1D1D1A"/>
                  </a:solidFill>
                  <a:latin typeface="+mj-ea"/>
                  <a:ea typeface="+mj-ea"/>
                  <a:sym typeface="Huawei Sans" panose="020C0503030203020204" pitchFamily="34" charset="0"/>
                </a:rPr>
                <a:t>端</a:t>
              </a:r>
              <a:r>
                <a:rPr lang="en-US" altLang="zh-CN" sz="900" b="1" dirty="0">
                  <a:solidFill>
                    <a:srgbClr val="1D1D1A"/>
                  </a:solidFill>
                  <a:latin typeface="+mj-ea"/>
                  <a:ea typeface="+mj-ea"/>
                  <a:sym typeface="Huawei Sans" panose="020C0503030203020204" pitchFamily="34" charset="0"/>
                </a:rPr>
                <a:t>(IOT)</a:t>
              </a:r>
              <a:endParaRPr lang="zh-CN" altLang="en-US" sz="900" b="1" dirty="0">
                <a:solidFill>
                  <a:srgbClr val="1D1D1A"/>
                </a:solidFill>
                <a:latin typeface="+mj-ea"/>
                <a:ea typeface="+mj-ea"/>
                <a:sym typeface="Huawei Sans" panose="020C0503030203020204" pitchFamily="34" charset="0"/>
              </a:endParaRPr>
            </a:p>
          </p:txBody>
        </p:sp>
        <p:sp>
          <p:nvSpPr>
            <p:cNvPr id="37" name="文本框 36">
              <a:extLst>
                <a:ext uri="{FF2B5EF4-FFF2-40B4-BE49-F238E27FC236}">
                  <a16:creationId xmlns:a16="http://schemas.microsoft.com/office/drawing/2014/main" id="{1CD89BBC-B424-2541-A0B1-93DA0ADF831C}"/>
                </a:ext>
              </a:extLst>
            </p:cNvPr>
            <p:cNvSpPr txBox="1"/>
            <p:nvPr/>
          </p:nvSpPr>
          <p:spPr>
            <a:xfrm>
              <a:off x="4641818" y="5497075"/>
              <a:ext cx="822960" cy="306059"/>
            </a:xfrm>
            <a:prstGeom prst="rect">
              <a:avLst/>
            </a:prstGeom>
            <a:noFill/>
          </p:spPr>
          <p:txBody>
            <a:bodyPr wrap="none" rtlCol="0" anchor="ctr">
              <a:spAutoFit/>
            </a:bodyPr>
            <a:lstStyle/>
            <a:p>
              <a:pPr algn="just" defTabSz="914034"/>
              <a:r>
                <a:rPr lang="zh-CN" altLang="en-US" sz="900" b="1" dirty="0">
                  <a:solidFill>
                    <a:srgbClr val="1D1D1A"/>
                  </a:solidFill>
                  <a:latin typeface="+mj-ea"/>
                  <a:ea typeface="+mj-ea"/>
                  <a:sym typeface="Huawei Sans" panose="020C0503030203020204" pitchFamily="34" charset="0"/>
                </a:rPr>
                <a:t>边</a:t>
              </a:r>
              <a:r>
                <a:rPr lang="en-US" altLang="zh-CN" sz="900" b="1" dirty="0">
                  <a:solidFill>
                    <a:srgbClr val="1D1D1A"/>
                  </a:solidFill>
                  <a:latin typeface="+mj-ea"/>
                  <a:ea typeface="+mj-ea"/>
                  <a:sym typeface="Huawei Sans" panose="020C0503030203020204" pitchFamily="34" charset="0"/>
                </a:rPr>
                <a:t>(</a:t>
              </a:r>
              <a:r>
                <a:rPr lang="zh-CN" altLang="en-US" sz="900" b="1" dirty="0">
                  <a:solidFill>
                    <a:srgbClr val="1D1D1A"/>
                  </a:solidFill>
                  <a:latin typeface="+mj-ea"/>
                  <a:ea typeface="+mj-ea"/>
                  <a:sym typeface="Huawei Sans" panose="020C0503030203020204" pitchFamily="34" charset="0"/>
                </a:rPr>
                <a:t>基站</a:t>
              </a:r>
              <a:r>
                <a:rPr lang="en-US" altLang="zh-CN" sz="900" b="1" dirty="0">
                  <a:solidFill>
                    <a:srgbClr val="1D1D1A"/>
                  </a:solidFill>
                  <a:latin typeface="+mj-ea"/>
                  <a:ea typeface="+mj-ea"/>
                  <a:sym typeface="Huawei Sans" panose="020C0503030203020204" pitchFamily="34" charset="0"/>
                </a:rPr>
                <a:t>)</a:t>
              </a:r>
              <a:endParaRPr lang="zh-CN" altLang="en-US" sz="900" b="1" dirty="0">
                <a:solidFill>
                  <a:srgbClr val="1D1D1A"/>
                </a:solidFill>
                <a:latin typeface="+mj-ea"/>
                <a:ea typeface="+mj-ea"/>
                <a:sym typeface="Huawei Sans" panose="020C0503030203020204" pitchFamily="34" charset="0"/>
              </a:endParaRPr>
            </a:p>
          </p:txBody>
        </p:sp>
        <p:sp>
          <p:nvSpPr>
            <p:cNvPr id="38" name="文本框 37">
              <a:extLst>
                <a:ext uri="{FF2B5EF4-FFF2-40B4-BE49-F238E27FC236}">
                  <a16:creationId xmlns:a16="http://schemas.microsoft.com/office/drawing/2014/main" id="{7B0B1B21-5544-4940-8AE0-87B54579E497}"/>
                </a:ext>
              </a:extLst>
            </p:cNvPr>
            <p:cNvSpPr txBox="1"/>
            <p:nvPr/>
          </p:nvSpPr>
          <p:spPr>
            <a:xfrm>
              <a:off x="7106498" y="5497075"/>
              <a:ext cx="397877" cy="306059"/>
            </a:xfrm>
            <a:prstGeom prst="rect">
              <a:avLst/>
            </a:prstGeom>
            <a:noFill/>
          </p:spPr>
          <p:txBody>
            <a:bodyPr wrap="none" rtlCol="0" anchor="ctr">
              <a:spAutoFit/>
            </a:bodyPr>
            <a:lstStyle/>
            <a:p>
              <a:pPr algn="just" defTabSz="914034"/>
              <a:r>
                <a:rPr lang="zh-CN" altLang="en-US" sz="900" b="1" dirty="0">
                  <a:solidFill>
                    <a:srgbClr val="1D1D1A"/>
                  </a:solidFill>
                  <a:latin typeface="+mj-ea"/>
                  <a:ea typeface="+mj-ea"/>
                  <a:sym typeface="Huawei Sans" panose="020C0503030203020204" pitchFamily="34" charset="0"/>
                </a:rPr>
                <a:t>云</a:t>
              </a:r>
            </a:p>
          </p:txBody>
        </p:sp>
        <p:pic>
          <p:nvPicPr>
            <p:cNvPr id="39" name="图片 38">
              <a:extLst>
                <a:ext uri="{FF2B5EF4-FFF2-40B4-BE49-F238E27FC236}">
                  <a16:creationId xmlns:a16="http://schemas.microsoft.com/office/drawing/2014/main" id="{A2A9823A-763F-BD4D-AE67-58E3E2E0D9B2}"/>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b="29967"/>
            <a:stretch/>
          </p:blipFill>
          <p:spPr>
            <a:xfrm>
              <a:off x="4311755" y="3862764"/>
              <a:ext cx="569618" cy="398920"/>
            </a:xfrm>
            <a:prstGeom prst="rect">
              <a:avLst/>
            </a:prstGeom>
          </p:spPr>
        </p:pic>
        <p:sp>
          <p:nvSpPr>
            <p:cNvPr id="40" name="文本框 39">
              <a:extLst>
                <a:ext uri="{FF2B5EF4-FFF2-40B4-BE49-F238E27FC236}">
                  <a16:creationId xmlns:a16="http://schemas.microsoft.com/office/drawing/2014/main" id="{4A526AFA-3D68-EB45-BE04-07E5352DA161}"/>
                </a:ext>
              </a:extLst>
            </p:cNvPr>
            <p:cNvSpPr txBox="1"/>
            <p:nvPr/>
          </p:nvSpPr>
          <p:spPr>
            <a:xfrm>
              <a:off x="4777460" y="3951116"/>
              <a:ext cx="1239539" cy="336666"/>
            </a:xfrm>
            <a:prstGeom prst="rect">
              <a:avLst/>
            </a:prstGeom>
            <a:noFill/>
          </p:spPr>
          <p:txBody>
            <a:bodyPr wrap="none" rtlCol="0" anchor="ctr">
              <a:spAutoFit/>
            </a:bodyPr>
            <a:lstStyle/>
            <a:p>
              <a:pPr algn="just" defTabSz="914034"/>
              <a:r>
                <a:rPr lang="en-US" altLang="zh-CN" sz="1050" b="1" dirty="0">
                  <a:solidFill>
                    <a:srgbClr val="CB121D"/>
                  </a:solidFill>
                  <a:latin typeface="+mj-ea"/>
                  <a:ea typeface="+mj-ea"/>
                  <a:sym typeface="Huawei Sans" panose="020C0503030203020204" pitchFamily="34" charset="0"/>
                </a:rPr>
                <a:t>MindSpore</a:t>
              </a:r>
            </a:p>
          </p:txBody>
        </p:sp>
        <p:sp>
          <p:nvSpPr>
            <p:cNvPr id="41" name="文本框 40">
              <a:extLst>
                <a:ext uri="{FF2B5EF4-FFF2-40B4-BE49-F238E27FC236}">
                  <a16:creationId xmlns:a16="http://schemas.microsoft.com/office/drawing/2014/main" id="{E1FF0649-D957-7F45-8753-031031D8BD46}"/>
                </a:ext>
              </a:extLst>
            </p:cNvPr>
            <p:cNvSpPr txBox="1"/>
            <p:nvPr/>
          </p:nvSpPr>
          <p:spPr>
            <a:xfrm>
              <a:off x="4417207" y="4216181"/>
              <a:ext cx="1469085" cy="358770"/>
            </a:xfrm>
            <a:prstGeom prst="rect">
              <a:avLst/>
            </a:prstGeom>
            <a:noFill/>
          </p:spPr>
          <p:txBody>
            <a:bodyPr wrap="none" rtlCol="0" anchor="ctr">
              <a:spAutoFit/>
            </a:bodyPr>
            <a:lstStyle/>
            <a:p>
              <a:pPr algn="just" defTabSz="914034">
                <a:lnSpc>
                  <a:spcPts val="1599"/>
                </a:lnSpc>
              </a:pPr>
              <a:r>
                <a:rPr lang="zh-CN" altLang="en-US" sz="800" dirty="0">
                  <a:solidFill>
                    <a:srgbClr val="EBEBEB">
                      <a:lumMod val="50000"/>
                    </a:srgbClr>
                  </a:solidFill>
                  <a:latin typeface="+mj-ea"/>
                  <a:ea typeface="+mj-ea"/>
                  <a:sym typeface="Huawei Sans" panose="020C0503030203020204" pitchFamily="34" charset="0"/>
                </a:rPr>
                <a:t>全场景深度学习框架</a:t>
              </a:r>
            </a:p>
          </p:txBody>
        </p:sp>
        <p:sp>
          <p:nvSpPr>
            <p:cNvPr id="42" name="文本框 41">
              <a:extLst>
                <a:ext uri="{FF2B5EF4-FFF2-40B4-BE49-F238E27FC236}">
                  <a16:creationId xmlns:a16="http://schemas.microsoft.com/office/drawing/2014/main" id="{0CBCEDB1-5898-9140-834D-0A63AC59616F}"/>
                </a:ext>
              </a:extLst>
            </p:cNvPr>
            <p:cNvSpPr txBox="1"/>
            <p:nvPr/>
          </p:nvSpPr>
          <p:spPr>
            <a:xfrm>
              <a:off x="1107905" y="3246922"/>
              <a:ext cx="958986" cy="336666"/>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操作系统</a:t>
              </a:r>
            </a:p>
          </p:txBody>
        </p:sp>
        <p:sp>
          <p:nvSpPr>
            <p:cNvPr id="43" name="文本框 42">
              <a:extLst>
                <a:ext uri="{FF2B5EF4-FFF2-40B4-BE49-F238E27FC236}">
                  <a16:creationId xmlns:a16="http://schemas.microsoft.com/office/drawing/2014/main" id="{7D2B39D4-7532-524C-9F5D-6E4195DE8801}"/>
                </a:ext>
              </a:extLst>
            </p:cNvPr>
            <p:cNvSpPr txBox="1"/>
            <p:nvPr/>
          </p:nvSpPr>
          <p:spPr>
            <a:xfrm>
              <a:off x="4684040" y="3116803"/>
              <a:ext cx="1075884" cy="630822"/>
            </a:xfrm>
            <a:prstGeom prst="rect">
              <a:avLst/>
            </a:prstGeom>
            <a:noFill/>
          </p:spPr>
          <p:txBody>
            <a:bodyPr wrap="none" rtlCol="0" anchor="ctr">
              <a:spAutoFit/>
            </a:bodyPr>
            <a:lstStyle/>
            <a:p>
              <a:pPr algn="ctr" defTabSz="914034">
                <a:lnSpc>
                  <a:spcPts val="1599"/>
                </a:lnSpc>
              </a:pPr>
              <a:r>
                <a:rPr lang="zh-CN" altLang="en-US" sz="1050" b="1" dirty="0">
                  <a:solidFill>
                    <a:srgbClr val="CB121D"/>
                  </a:solidFill>
                  <a:latin typeface="+mj-ea"/>
                  <a:ea typeface="+mj-ea"/>
                  <a:sym typeface="Huawei Sans" panose="020C0503030203020204" pitchFamily="34" charset="0"/>
                </a:rPr>
                <a:t>鸿蒙</a:t>
              </a:r>
              <a:endParaRPr lang="en-US" altLang="zh-CN" sz="1050" b="1" dirty="0">
                <a:solidFill>
                  <a:srgbClr val="CB121D"/>
                </a:solidFill>
                <a:latin typeface="+mj-ea"/>
                <a:ea typeface="+mj-ea"/>
                <a:sym typeface="Huawei Sans" panose="020C0503030203020204" pitchFamily="34" charset="0"/>
              </a:endParaRPr>
            </a:p>
            <a:p>
              <a:pPr algn="ctr" defTabSz="914034">
                <a:lnSpc>
                  <a:spcPts val="1599"/>
                </a:lnSpc>
              </a:pPr>
              <a:r>
                <a:rPr lang="en-US" altLang="zh-CN" sz="800" dirty="0">
                  <a:solidFill>
                    <a:srgbClr val="EBEBEB">
                      <a:lumMod val="50000"/>
                    </a:srgbClr>
                  </a:solidFill>
                  <a:latin typeface="+mj-ea"/>
                  <a:ea typeface="+mj-ea"/>
                  <a:sym typeface="Huawei Sans" panose="020C0503030203020204" pitchFamily="34" charset="0"/>
                </a:rPr>
                <a:t>Harmony</a:t>
              </a:r>
              <a:r>
                <a:rPr lang="zh-CN" altLang="en-US" sz="800" dirty="0">
                  <a:solidFill>
                    <a:srgbClr val="EBEBEB">
                      <a:lumMod val="50000"/>
                    </a:srgbClr>
                  </a:solidFill>
                  <a:latin typeface="+mj-ea"/>
                  <a:ea typeface="+mj-ea"/>
                  <a:sym typeface="Huawei Sans" panose="020C0503030203020204" pitchFamily="34" charset="0"/>
                </a:rPr>
                <a:t> </a:t>
              </a:r>
              <a:r>
                <a:rPr lang="en-US" altLang="zh-CN" sz="800" dirty="0">
                  <a:solidFill>
                    <a:srgbClr val="EBEBEB">
                      <a:lumMod val="50000"/>
                    </a:srgbClr>
                  </a:solidFill>
                  <a:latin typeface="+mj-ea"/>
                  <a:ea typeface="+mj-ea"/>
                  <a:sym typeface="Huawei Sans" panose="020C0503030203020204" pitchFamily="34" charset="0"/>
                </a:rPr>
                <a:t>OS</a:t>
              </a:r>
              <a:endParaRPr lang="zh-CN" altLang="en-US" sz="800" dirty="0">
                <a:solidFill>
                  <a:srgbClr val="EBEBEB">
                    <a:lumMod val="50000"/>
                  </a:srgbClr>
                </a:solidFill>
                <a:latin typeface="+mj-ea"/>
                <a:ea typeface="+mj-ea"/>
                <a:sym typeface="Huawei Sans" panose="020C0503030203020204" pitchFamily="34" charset="0"/>
              </a:endParaRPr>
            </a:p>
          </p:txBody>
        </p:sp>
        <p:sp>
          <p:nvSpPr>
            <p:cNvPr id="44" name="文本框 43">
              <a:extLst>
                <a:ext uri="{FF2B5EF4-FFF2-40B4-BE49-F238E27FC236}">
                  <a16:creationId xmlns:a16="http://schemas.microsoft.com/office/drawing/2014/main" id="{F263D6AC-8DE9-514E-BDF5-F032F4FC9EF5}"/>
                </a:ext>
              </a:extLst>
            </p:cNvPr>
            <p:cNvSpPr txBox="1"/>
            <p:nvPr/>
          </p:nvSpPr>
          <p:spPr>
            <a:xfrm>
              <a:off x="3370366" y="3355421"/>
              <a:ext cx="1001494" cy="358770"/>
            </a:xfrm>
            <a:prstGeom prst="rect">
              <a:avLst/>
            </a:prstGeom>
            <a:noFill/>
          </p:spPr>
          <p:txBody>
            <a:bodyPr wrap="none" rtlCol="0" anchor="ctr">
              <a:spAutoFit/>
            </a:bodyPr>
            <a:lstStyle/>
            <a:p>
              <a:pPr defTabSz="914034">
                <a:lnSpc>
                  <a:spcPts val="1599"/>
                </a:lnSpc>
              </a:pPr>
              <a:r>
                <a:rPr lang="en-US" altLang="zh-CN" sz="800" dirty="0">
                  <a:solidFill>
                    <a:srgbClr val="EBEBEB">
                      <a:lumMod val="50000"/>
                    </a:srgbClr>
                  </a:solidFill>
                  <a:latin typeface="+mj-ea"/>
                  <a:ea typeface="+mj-ea"/>
                  <a:sym typeface="Huawei Sans" panose="020C0503030203020204" pitchFamily="34" charset="0"/>
                </a:rPr>
                <a:t>Android</a:t>
              </a:r>
              <a:r>
                <a:rPr lang="zh-CN" altLang="en-US" sz="800" dirty="0">
                  <a:solidFill>
                    <a:srgbClr val="EBEBEB">
                      <a:lumMod val="50000"/>
                    </a:srgbClr>
                  </a:solidFill>
                  <a:latin typeface="+mj-ea"/>
                  <a:ea typeface="+mj-ea"/>
                  <a:sym typeface="Huawei Sans" panose="020C0503030203020204" pitchFamily="34" charset="0"/>
                </a:rPr>
                <a:t> </a:t>
              </a:r>
              <a:r>
                <a:rPr lang="en-US" altLang="zh-CN" sz="800" dirty="0">
                  <a:solidFill>
                    <a:srgbClr val="EBEBEB">
                      <a:lumMod val="50000"/>
                    </a:srgbClr>
                  </a:solidFill>
                  <a:latin typeface="+mj-ea"/>
                  <a:ea typeface="+mj-ea"/>
                  <a:sym typeface="Huawei Sans" panose="020C0503030203020204" pitchFamily="34" charset="0"/>
                </a:rPr>
                <a:t>OS</a:t>
              </a:r>
              <a:endParaRPr lang="zh-CN" altLang="en-US" sz="800" dirty="0">
                <a:solidFill>
                  <a:srgbClr val="EBEBEB">
                    <a:lumMod val="50000"/>
                  </a:srgbClr>
                </a:solidFill>
                <a:latin typeface="+mj-ea"/>
                <a:ea typeface="+mj-ea"/>
                <a:sym typeface="Huawei Sans" panose="020C0503030203020204" pitchFamily="34" charset="0"/>
              </a:endParaRPr>
            </a:p>
          </p:txBody>
        </p:sp>
        <p:sp>
          <p:nvSpPr>
            <p:cNvPr id="45" name="文本框 44">
              <a:extLst>
                <a:ext uri="{FF2B5EF4-FFF2-40B4-BE49-F238E27FC236}">
                  <a16:creationId xmlns:a16="http://schemas.microsoft.com/office/drawing/2014/main" id="{2564AF5C-205A-F34C-9558-DDFE378D08E6}"/>
                </a:ext>
              </a:extLst>
            </p:cNvPr>
            <p:cNvSpPr txBox="1"/>
            <p:nvPr/>
          </p:nvSpPr>
          <p:spPr>
            <a:xfrm>
              <a:off x="7055029" y="3355421"/>
              <a:ext cx="814458" cy="358770"/>
            </a:xfrm>
            <a:prstGeom prst="rect">
              <a:avLst/>
            </a:prstGeom>
            <a:noFill/>
          </p:spPr>
          <p:txBody>
            <a:bodyPr wrap="none" rtlCol="0" anchor="ctr">
              <a:spAutoFit/>
            </a:bodyPr>
            <a:lstStyle/>
            <a:p>
              <a:pPr defTabSz="914034">
                <a:lnSpc>
                  <a:spcPts val="1599"/>
                </a:lnSpc>
              </a:pPr>
              <a:r>
                <a:rPr lang="en-US" altLang="zh-CN" sz="800" dirty="0">
                  <a:solidFill>
                    <a:srgbClr val="EBEBEB">
                      <a:lumMod val="50000"/>
                    </a:srgbClr>
                  </a:solidFill>
                  <a:latin typeface="+mj-ea"/>
                  <a:ea typeface="+mj-ea"/>
                  <a:sym typeface="Huawei Sans" panose="020C0503030203020204" pitchFamily="34" charset="0"/>
                </a:rPr>
                <a:t>Linux</a:t>
              </a:r>
              <a:r>
                <a:rPr lang="zh-CN" altLang="en-US" sz="800" dirty="0">
                  <a:solidFill>
                    <a:srgbClr val="EBEBEB">
                      <a:lumMod val="50000"/>
                    </a:srgbClr>
                  </a:solidFill>
                  <a:latin typeface="+mj-ea"/>
                  <a:ea typeface="+mj-ea"/>
                  <a:sym typeface="Huawei Sans" panose="020C0503030203020204" pitchFamily="34" charset="0"/>
                </a:rPr>
                <a:t> </a:t>
              </a:r>
              <a:r>
                <a:rPr lang="en-US" altLang="zh-CN" sz="800" dirty="0">
                  <a:solidFill>
                    <a:srgbClr val="EBEBEB">
                      <a:lumMod val="50000"/>
                    </a:srgbClr>
                  </a:solidFill>
                  <a:latin typeface="+mj-ea"/>
                  <a:ea typeface="+mj-ea"/>
                  <a:sym typeface="Huawei Sans" panose="020C0503030203020204" pitchFamily="34" charset="0"/>
                </a:rPr>
                <a:t>OS</a:t>
              </a:r>
              <a:endParaRPr lang="zh-CN" altLang="en-US" sz="800" dirty="0">
                <a:solidFill>
                  <a:srgbClr val="EBEBEB">
                    <a:lumMod val="50000"/>
                  </a:srgbClr>
                </a:solidFill>
                <a:latin typeface="+mj-ea"/>
                <a:ea typeface="+mj-ea"/>
                <a:sym typeface="Huawei Sans" panose="020C0503030203020204" pitchFamily="34" charset="0"/>
              </a:endParaRPr>
            </a:p>
          </p:txBody>
        </p:sp>
        <p:pic>
          <p:nvPicPr>
            <p:cNvPr id="48" name="图片 47">
              <a:extLst>
                <a:ext uri="{FF2B5EF4-FFF2-40B4-BE49-F238E27FC236}">
                  <a16:creationId xmlns:a16="http://schemas.microsoft.com/office/drawing/2014/main" id="{8ECA6254-E3D6-1849-9FF1-F8DBF0839074}"/>
                </a:ext>
              </a:extLst>
            </p:cNvPr>
            <p:cNvPicPr>
              <a:picLocks noChangeAspect="1"/>
            </p:cNvPicPr>
            <p:nvPr/>
          </p:nvPicPr>
          <p:blipFill>
            <a:blip r:embed="rId16"/>
            <a:stretch>
              <a:fillRect/>
            </a:stretch>
          </p:blipFill>
          <p:spPr>
            <a:xfrm>
              <a:off x="2440392" y="1322352"/>
              <a:ext cx="983535" cy="586800"/>
            </a:xfrm>
            <a:prstGeom prst="rect">
              <a:avLst/>
            </a:prstGeom>
          </p:spPr>
        </p:pic>
        <p:pic>
          <p:nvPicPr>
            <p:cNvPr id="49" name="图片 48">
              <a:extLst>
                <a:ext uri="{FF2B5EF4-FFF2-40B4-BE49-F238E27FC236}">
                  <a16:creationId xmlns:a16="http://schemas.microsoft.com/office/drawing/2014/main" id="{68B3D783-654D-5042-AF60-2FD8AEDEB70D}"/>
                </a:ext>
              </a:extLst>
            </p:cNvPr>
            <p:cNvPicPr>
              <a:picLocks noChangeAspect="1"/>
            </p:cNvPicPr>
            <p:nvPr/>
          </p:nvPicPr>
          <p:blipFill>
            <a:blip r:embed="rId17"/>
            <a:stretch>
              <a:fillRect/>
            </a:stretch>
          </p:blipFill>
          <p:spPr>
            <a:xfrm>
              <a:off x="3589262" y="1331258"/>
              <a:ext cx="1014947" cy="586800"/>
            </a:xfrm>
            <a:prstGeom prst="rect">
              <a:avLst/>
            </a:prstGeom>
          </p:spPr>
        </p:pic>
        <p:pic>
          <p:nvPicPr>
            <p:cNvPr id="50" name="图片 49">
              <a:extLst>
                <a:ext uri="{FF2B5EF4-FFF2-40B4-BE49-F238E27FC236}">
                  <a16:creationId xmlns:a16="http://schemas.microsoft.com/office/drawing/2014/main" id="{E4DEF111-C1B0-F949-B119-8D53F22AB968}"/>
                </a:ext>
              </a:extLst>
            </p:cNvPr>
            <p:cNvPicPr>
              <a:picLocks noChangeAspect="1"/>
            </p:cNvPicPr>
            <p:nvPr/>
          </p:nvPicPr>
          <p:blipFill>
            <a:blip r:embed="rId18"/>
            <a:stretch>
              <a:fillRect/>
            </a:stretch>
          </p:blipFill>
          <p:spPr>
            <a:xfrm>
              <a:off x="4769545" y="1336524"/>
              <a:ext cx="1043200" cy="586800"/>
            </a:xfrm>
            <a:prstGeom prst="rect">
              <a:avLst/>
            </a:prstGeom>
          </p:spPr>
        </p:pic>
        <p:pic>
          <p:nvPicPr>
            <p:cNvPr id="51" name="图片 50">
              <a:extLst>
                <a:ext uri="{FF2B5EF4-FFF2-40B4-BE49-F238E27FC236}">
                  <a16:creationId xmlns:a16="http://schemas.microsoft.com/office/drawing/2014/main" id="{AAE7564C-F450-BC48-A5D3-B20A7AA947DB}"/>
                </a:ext>
              </a:extLst>
            </p:cNvPr>
            <p:cNvPicPr>
              <a:picLocks noChangeAspect="1"/>
            </p:cNvPicPr>
            <p:nvPr/>
          </p:nvPicPr>
          <p:blipFill>
            <a:blip r:embed="rId19"/>
            <a:stretch>
              <a:fillRect/>
            </a:stretch>
          </p:blipFill>
          <p:spPr>
            <a:xfrm>
              <a:off x="5978081" y="1331258"/>
              <a:ext cx="1035861" cy="586800"/>
            </a:xfrm>
            <a:prstGeom prst="rect">
              <a:avLst/>
            </a:prstGeom>
          </p:spPr>
        </p:pic>
        <p:pic>
          <p:nvPicPr>
            <p:cNvPr id="52" name="图片 51">
              <a:extLst>
                <a:ext uri="{FF2B5EF4-FFF2-40B4-BE49-F238E27FC236}">
                  <a16:creationId xmlns:a16="http://schemas.microsoft.com/office/drawing/2014/main" id="{8C0ACF4C-2420-2945-975B-9A137A8333EA}"/>
                </a:ext>
              </a:extLst>
            </p:cNvPr>
            <p:cNvPicPr>
              <a:picLocks noChangeAspect="1"/>
            </p:cNvPicPr>
            <p:nvPr/>
          </p:nvPicPr>
          <p:blipFill>
            <a:blip r:embed="rId20"/>
            <a:stretch>
              <a:fillRect/>
            </a:stretch>
          </p:blipFill>
          <p:spPr>
            <a:xfrm>
              <a:off x="7179277" y="1336524"/>
              <a:ext cx="1035861" cy="586800"/>
            </a:xfrm>
            <a:prstGeom prst="rect">
              <a:avLst/>
            </a:prstGeom>
          </p:spPr>
        </p:pic>
        <p:sp>
          <p:nvSpPr>
            <p:cNvPr id="53" name="文本框 52">
              <a:extLst>
                <a:ext uri="{FF2B5EF4-FFF2-40B4-BE49-F238E27FC236}">
                  <a16:creationId xmlns:a16="http://schemas.microsoft.com/office/drawing/2014/main" id="{7369770B-AF8F-4149-97B2-D5BBE99DA324}"/>
                </a:ext>
              </a:extLst>
            </p:cNvPr>
            <p:cNvSpPr txBox="1"/>
            <p:nvPr/>
          </p:nvSpPr>
          <p:spPr>
            <a:xfrm>
              <a:off x="2549723" y="1895037"/>
              <a:ext cx="788953" cy="285656"/>
            </a:xfrm>
            <a:prstGeom prst="rect">
              <a:avLst/>
            </a:prstGeom>
            <a:noFill/>
          </p:spPr>
          <p:txBody>
            <a:bodyPr wrap="none" rtlCol="0" anchor="ctr">
              <a:spAutoFit/>
            </a:bodyPr>
            <a:lstStyle/>
            <a:p>
              <a:pPr algn="just" defTabSz="914034"/>
              <a:r>
                <a:rPr lang="zh-CN" altLang="en-US" sz="800" dirty="0">
                  <a:solidFill>
                    <a:srgbClr val="EBEBEB">
                      <a:lumMod val="50000"/>
                    </a:srgbClr>
                  </a:solidFill>
                  <a:latin typeface="+mj-ea"/>
                  <a:ea typeface="+mj-ea"/>
                  <a:sym typeface="Huawei Sans" panose="020C0503030203020204" pitchFamily="34" charset="0"/>
                </a:rPr>
                <a:t>自动驾驶</a:t>
              </a:r>
            </a:p>
          </p:txBody>
        </p:sp>
        <p:sp>
          <p:nvSpPr>
            <p:cNvPr id="54" name="文本框 53">
              <a:extLst>
                <a:ext uri="{FF2B5EF4-FFF2-40B4-BE49-F238E27FC236}">
                  <a16:creationId xmlns:a16="http://schemas.microsoft.com/office/drawing/2014/main" id="{8C5B3E80-E64B-484B-81BD-3CC71C9C4519}"/>
                </a:ext>
              </a:extLst>
            </p:cNvPr>
            <p:cNvSpPr txBox="1"/>
            <p:nvPr/>
          </p:nvSpPr>
          <p:spPr>
            <a:xfrm>
              <a:off x="3740042" y="1895037"/>
              <a:ext cx="788953" cy="285656"/>
            </a:xfrm>
            <a:prstGeom prst="rect">
              <a:avLst/>
            </a:prstGeom>
            <a:noFill/>
          </p:spPr>
          <p:txBody>
            <a:bodyPr wrap="none" rtlCol="0" anchor="ctr">
              <a:spAutoFit/>
            </a:bodyPr>
            <a:lstStyle/>
            <a:p>
              <a:pPr algn="just" defTabSz="914034"/>
              <a:r>
                <a:rPr lang="zh-CN" altLang="en-US" sz="800" dirty="0">
                  <a:solidFill>
                    <a:srgbClr val="EBEBEB">
                      <a:lumMod val="50000"/>
                    </a:srgbClr>
                  </a:solidFill>
                  <a:latin typeface="+mj-ea"/>
                  <a:ea typeface="+mj-ea"/>
                  <a:sym typeface="Huawei Sans" panose="020C0503030203020204" pitchFamily="34" charset="0"/>
                </a:rPr>
                <a:t>姿态识别</a:t>
              </a:r>
            </a:p>
          </p:txBody>
        </p:sp>
        <p:sp>
          <p:nvSpPr>
            <p:cNvPr id="55" name="文本框 54">
              <a:extLst>
                <a:ext uri="{FF2B5EF4-FFF2-40B4-BE49-F238E27FC236}">
                  <a16:creationId xmlns:a16="http://schemas.microsoft.com/office/drawing/2014/main" id="{55EC901F-B385-C046-8A2E-5790ED63E5BD}"/>
                </a:ext>
              </a:extLst>
            </p:cNvPr>
            <p:cNvSpPr txBox="1"/>
            <p:nvPr/>
          </p:nvSpPr>
          <p:spPr>
            <a:xfrm>
              <a:off x="4870986" y="1895037"/>
              <a:ext cx="788953" cy="285656"/>
            </a:xfrm>
            <a:prstGeom prst="rect">
              <a:avLst/>
            </a:prstGeom>
            <a:noFill/>
          </p:spPr>
          <p:txBody>
            <a:bodyPr wrap="none" rtlCol="0" anchor="ctr">
              <a:spAutoFit/>
            </a:bodyPr>
            <a:lstStyle/>
            <a:p>
              <a:pPr algn="just" defTabSz="914034"/>
              <a:r>
                <a:rPr lang="zh-CN" altLang="en-US" sz="800" dirty="0">
                  <a:solidFill>
                    <a:srgbClr val="EBEBEB">
                      <a:lumMod val="50000"/>
                    </a:srgbClr>
                  </a:solidFill>
                  <a:latin typeface="+mj-ea"/>
                  <a:ea typeface="+mj-ea"/>
                  <a:sym typeface="Huawei Sans" panose="020C0503030203020204" pitchFamily="34" charset="0"/>
                </a:rPr>
                <a:t>三维重建</a:t>
              </a:r>
            </a:p>
          </p:txBody>
        </p:sp>
        <p:sp>
          <p:nvSpPr>
            <p:cNvPr id="56" name="文本框 55">
              <a:extLst>
                <a:ext uri="{FF2B5EF4-FFF2-40B4-BE49-F238E27FC236}">
                  <a16:creationId xmlns:a16="http://schemas.microsoft.com/office/drawing/2014/main" id="{5CCD9166-F067-CA4C-9201-5A27BBC1E110}"/>
                </a:ext>
              </a:extLst>
            </p:cNvPr>
            <p:cNvSpPr txBox="1"/>
            <p:nvPr/>
          </p:nvSpPr>
          <p:spPr>
            <a:xfrm>
              <a:off x="5934433" y="1895036"/>
              <a:ext cx="1061005" cy="285656"/>
            </a:xfrm>
            <a:prstGeom prst="rect">
              <a:avLst/>
            </a:prstGeom>
            <a:noFill/>
          </p:spPr>
          <p:txBody>
            <a:bodyPr wrap="none" rtlCol="0" anchor="ctr">
              <a:spAutoFit/>
            </a:bodyPr>
            <a:lstStyle/>
            <a:p>
              <a:pPr algn="just" defTabSz="914034"/>
              <a:r>
                <a:rPr lang="zh-CN" altLang="en-US" sz="800" dirty="0">
                  <a:solidFill>
                    <a:srgbClr val="EBEBEB">
                      <a:lumMod val="50000"/>
                    </a:srgbClr>
                  </a:solidFill>
                  <a:latin typeface="+mj-ea"/>
                  <a:ea typeface="+mj-ea"/>
                  <a:sym typeface="Huawei Sans" panose="020C0503030203020204" pitchFamily="34" charset="0"/>
                </a:rPr>
                <a:t>自然语言处理</a:t>
              </a:r>
            </a:p>
          </p:txBody>
        </p:sp>
        <p:sp>
          <p:nvSpPr>
            <p:cNvPr id="57" name="文本框 56">
              <a:extLst>
                <a:ext uri="{FF2B5EF4-FFF2-40B4-BE49-F238E27FC236}">
                  <a16:creationId xmlns:a16="http://schemas.microsoft.com/office/drawing/2014/main" id="{2EE6A8CD-C4F8-2148-9175-6C6C069EC913}"/>
                </a:ext>
              </a:extLst>
            </p:cNvPr>
            <p:cNvSpPr txBox="1"/>
            <p:nvPr/>
          </p:nvSpPr>
          <p:spPr>
            <a:xfrm>
              <a:off x="7224827" y="1895036"/>
              <a:ext cx="1061005" cy="285656"/>
            </a:xfrm>
            <a:prstGeom prst="rect">
              <a:avLst/>
            </a:prstGeom>
            <a:noFill/>
          </p:spPr>
          <p:txBody>
            <a:bodyPr wrap="none" rtlCol="0" anchor="ctr">
              <a:spAutoFit/>
            </a:bodyPr>
            <a:lstStyle/>
            <a:p>
              <a:pPr algn="just" defTabSz="914034"/>
              <a:r>
                <a:rPr lang="zh-CN" altLang="en-US" sz="800" dirty="0">
                  <a:solidFill>
                    <a:srgbClr val="EBEBEB">
                      <a:lumMod val="50000"/>
                    </a:srgbClr>
                  </a:solidFill>
                  <a:latin typeface="+mj-ea"/>
                  <a:ea typeface="+mj-ea"/>
                  <a:sym typeface="Huawei Sans" panose="020C0503030203020204" pitchFamily="34" charset="0"/>
                </a:rPr>
                <a:t>音频信号识别</a:t>
              </a:r>
            </a:p>
          </p:txBody>
        </p:sp>
      </p:grpSp>
    </p:spTree>
    <p:extLst>
      <p:ext uri="{BB962C8B-B14F-4D97-AF65-F5344CB8AC3E}">
        <p14:creationId xmlns:p14="http://schemas.microsoft.com/office/powerpoint/2010/main" val="971161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BD92249-BE80-CD44-B71A-6D59C8081B96}"/>
              </a:ext>
            </a:extLst>
          </p:cNvPr>
          <p:cNvSpPr>
            <a:spLocks noGrp="1"/>
          </p:cNvSpPr>
          <p:nvPr>
            <p:ph type="title"/>
          </p:nvPr>
        </p:nvSpPr>
        <p:spPr/>
        <p:txBody>
          <a:bodyPr/>
          <a:lstStyle/>
          <a:p>
            <a:r>
              <a:rPr lang="en-US" altLang="zh-CN" dirty="0"/>
              <a:t>AI</a:t>
            </a:r>
            <a:r>
              <a:rPr lang="zh-CN" altLang="en-US" dirty="0"/>
              <a:t> 芯片主要指标</a:t>
            </a:r>
          </a:p>
        </p:txBody>
      </p:sp>
      <p:sp>
        <p:nvSpPr>
          <p:cNvPr id="6" name="内容占位符 5">
            <a:extLst>
              <a:ext uri="{FF2B5EF4-FFF2-40B4-BE49-F238E27FC236}">
                <a16:creationId xmlns:a16="http://schemas.microsoft.com/office/drawing/2014/main" id="{896C56CC-D7BA-F04A-B58C-FA3ED877FF2C}"/>
              </a:ext>
            </a:extLst>
          </p:cNvPr>
          <p:cNvSpPr>
            <a:spLocks noGrp="1"/>
          </p:cNvSpPr>
          <p:nvPr>
            <p:ph sz="half" idx="1"/>
          </p:nvPr>
        </p:nvSpPr>
        <p:spPr/>
        <p:txBody>
          <a:bodyPr/>
          <a:lstStyle/>
          <a:p>
            <a:r>
              <a:rPr lang="en-US" altLang="zh-CN" dirty="0">
                <a:latin typeface="Gill Sans MT" panose="020B0502020104020203" pitchFamily="34" charset="0"/>
              </a:rPr>
              <a:t>AI</a:t>
            </a:r>
            <a:r>
              <a:rPr lang="zh-CN" altLang="en-US" dirty="0">
                <a:latin typeface="Gill Sans MT" panose="020B0502020104020203" pitchFamily="34" charset="0"/>
              </a:rPr>
              <a:t> 芯片不仅仅作为一款硬件，更是对客户、应用提供全栈的解决方案，包括 </a:t>
            </a:r>
            <a:r>
              <a:rPr lang="en-US" altLang="zh-CN" dirty="0">
                <a:latin typeface="Gill Sans MT" panose="020B0502020104020203" pitchFamily="34" charset="0"/>
              </a:rPr>
              <a:t>SDK</a:t>
            </a:r>
            <a:r>
              <a:rPr lang="zh-CN" altLang="en-US" dirty="0">
                <a:latin typeface="Gill Sans MT" panose="020B0502020104020203" pitchFamily="34" charset="0"/>
              </a:rPr>
              <a:t>、集群管理、</a:t>
            </a:r>
            <a:r>
              <a:rPr lang="en-US" altLang="zh-CN" dirty="0">
                <a:latin typeface="Gill Sans MT" panose="020B0502020104020203" pitchFamily="34" charset="0"/>
              </a:rPr>
              <a:t>AI</a:t>
            </a:r>
            <a:r>
              <a:rPr lang="zh-CN" altLang="en-US" dirty="0">
                <a:latin typeface="Gill Sans MT" panose="020B0502020104020203" pitchFamily="34" charset="0"/>
              </a:rPr>
              <a:t>框架、</a:t>
            </a:r>
            <a:r>
              <a:rPr lang="en-US" altLang="zh-CN" dirty="0">
                <a:latin typeface="Gill Sans MT" panose="020B0502020104020203" pitchFamily="34" charset="0"/>
              </a:rPr>
              <a:t>AI</a:t>
            </a:r>
            <a:r>
              <a:rPr lang="zh-CN" altLang="en-US" dirty="0">
                <a:latin typeface="Gill Sans MT" panose="020B0502020104020203" pitchFamily="34" charset="0"/>
              </a:rPr>
              <a:t>编译器、</a:t>
            </a:r>
            <a:r>
              <a:rPr lang="en-US" altLang="zh-CN" dirty="0">
                <a:latin typeface="Gill Sans MT" panose="020B0502020104020203" pitchFamily="34" charset="0"/>
              </a:rPr>
              <a:t>AI</a:t>
            </a:r>
            <a:r>
              <a:rPr lang="zh-CN" altLang="en-US" dirty="0">
                <a:latin typeface="Gill Sans MT" panose="020B0502020104020203" pitchFamily="34" charset="0"/>
              </a:rPr>
              <a:t>驱动和通信、硬件</a:t>
            </a:r>
            <a:r>
              <a:rPr lang="en-US" altLang="zh-CN" dirty="0">
                <a:latin typeface="Gill Sans MT" panose="020B0502020104020203" pitchFamily="34" charset="0"/>
              </a:rPr>
              <a:t>IC</a:t>
            </a:r>
            <a:r>
              <a:rPr lang="zh-CN" altLang="en-US" dirty="0">
                <a:latin typeface="Gill Sans MT" panose="020B0502020104020203" pitchFamily="34" charset="0"/>
              </a:rPr>
              <a:t>产品化，最后才是</a:t>
            </a:r>
            <a:r>
              <a:rPr lang="en-US" altLang="zh-CN" dirty="0">
                <a:latin typeface="Gill Sans MT" panose="020B0502020104020203" pitchFamily="34" charset="0"/>
              </a:rPr>
              <a:t>AI</a:t>
            </a:r>
            <a:r>
              <a:rPr lang="zh-CN" altLang="en-US" dirty="0">
                <a:latin typeface="Gill Sans MT" panose="020B0502020104020203" pitchFamily="34" charset="0"/>
              </a:rPr>
              <a:t>芯片。而 </a:t>
            </a:r>
            <a:r>
              <a:rPr lang="en-US" altLang="zh-CN" dirty="0">
                <a:latin typeface="Gill Sans MT" panose="020B0502020104020203" pitchFamily="34" charset="0"/>
              </a:rPr>
              <a:t>AI</a:t>
            </a:r>
            <a:r>
              <a:rPr lang="zh-CN" altLang="en-US" dirty="0">
                <a:latin typeface="Gill Sans MT" panose="020B0502020104020203" pitchFamily="34" charset="0"/>
              </a:rPr>
              <a:t> 芯片中最重要的指标有：</a:t>
            </a:r>
            <a:endParaRPr lang="en-US" altLang="zh-CN" dirty="0">
              <a:latin typeface="Gill Sans MT" panose="020B0502020104020203" pitchFamily="34" charset="0"/>
            </a:endParaRPr>
          </a:p>
          <a:p>
            <a:endParaRPr lang="en-US" altLang="zh-CN" dirty="0">
              <a:latin typeface="Gill Sans MT" panose="020B0502020104020203" pitchFamily="34" charset="0"/>
            </a:endParaRPr>
          </a:p>
          <a:p>
            <a:pPr marL="694190" lvl="1" indent="-457200">
              <a:buFont typeface="+mj-lt"/>
              <a:buAutoNum type="arabicPeriod"/>
            </a:pPr>
            <a:r>
              <a:rPr lang="zh-CN" altLang="en-US" b="1" dirty="0">
                <a:latin typeface="Gill Sans MT" panose="020B0502020104020203" pitchFamily="34" charset="0"/>
              </a:rPr>
              <a:t>精度 </a:t>
            </a:r>
            <a:r>
              <a:rPr lang="en-US" altLang="zh-CN" b="1" dirty="0">
                <a:latin typeface="Gill Sans MT" panose="020B0502020104020203" pitchFamily="34" charset="0"/>
              </a:rPr>
              <a:t>Accuracy</a:t>
            </a:r>
            <a:r>
              <a:rPr lang="zh-CN" altLang="en-US" b="1" dirty="0">
                <a:latin typeface="Gill Sans MT" panose="020B0502020104020203" pitchFamily="34" charset="0"/>
              </a:rPr>
              <a:t>：</a:t>
            </a:r>
            <a:r>
              <a:rPr lang="zh-CN" altLang="en-US" dirty="0">
                <a:latin typeface="Gill Sans MT" panose="020B0502020104020203" pitchFamily="34" charset="0"/>
              </a:rPr>
              <a:t>决定是否能够解决具体的 </a:t>
            </a:r>
            <a:r>
              <a:rPr lang="en-US" altLang="zh-CN" dirty="0">
                <a:latin typeface="Gill Sans MT" panose="020B0502020104020203" pitchFamily="34" charset="0"/>
              </a:rPr>
              <a:t>AI</a:t>
            </a:r>
            <a:r>
              <a:rPr lang="zh-CN" altLang="en-US" dirty="0">
                <a:latin typeface="Gill Sans MT" panose="020B0502020104020203" pitchFamily="34" charset="0"/>
              </a:rPr>
              <a:t> 业务和深度学习模型；</a:t>
            </a:r>
            <a:endParaRPr lang="en-US" altLang="zh-CN" dirty="0">
              <a:latin typeface="Gill Sans MT" panose="020B0502020104020203" pitchFamily="34" charset="0"/>
            </a:endParaRPr>
          </a:p>
          <a:p>
            <a:pPr marL="694190" lvl="1" indent="-457200">
              <a:buFont typeface="+mj-lt"/>
              <a:buAutoNum type="arabicPeriod"/>
            </a:pPr>
            <a:r>
              <a:rPr lang="zh-CN" altLang="en-US" b="1" dirty="0">
                <a:latin typeface="Gill Sans MT" panose="020B0502020104020203" pitchFamily="34" charset="0"/>
              </a:rPr>
              <a:t>功耗 </a:t>
            </a:r>
            <a:r>
              <a:rPr lang="en-US" altLang="zh-CN" b="1" dirty="0">
                <a:latin typeface="Gill Sans MT" panose="020B0502020104020203" pitchFamily="34" charset="0"/>
              </a:rPr>
              <a:t>Energy</a:t>
            </a:r>
            <a:r>
              <a:rPr lang="zh-CN" altLang="en-US" b="1" dirty="0">
                <a:latin typeface="Gill Sans MT" panose="020B0502020104020203" pitchFamily="34" charset="0"/>
              </a:rPr>
              <a:t>：</a:t>
            </a:r>
            <a:r>
              <a:rPr lang="zh-CN" altLang="en-US" dirty="0">
                <a:latin typeface="Gill Sans MT" panose="020B0502020104020203" pitchFamily="34" charset="0"/>
              </a:rPr>
              <a:t>决定 </a:t>
            </a:r>
            <a:r>
              <a:rPr lang="en-US" altLang="zh-CN" dirty="0">
                <a:latin typeface="Gill Sans MT" panose="020B0502020104020203" pitchFamily="34" charset="0"/>
              </a:rPr>
              <a:t>AI</a:t>
            </a:r>
            <a:r>
              <a:rPr lang="zh-CN" altLang="en-US" dirty="0">
                <a:latin typeface="Gill Sans MT" panose="020B0502020104020203" pitchFamily="34" charset="0"/>
              </a:rPr>
              <a:t> 芯片对应产品形态具体部署在端侧、边侧还是云测；</a:t>
            </a:r>
            <a:endParaRPr lang="en-US" altLang="zh-CN" dirty="0">
              <a:latin typeface="Gill Sans MT" panose="020B0502020104020203" pitchFamily="34" charset="0"/>
            </a:endParaRPr>
          </a:p>
          <a:p>
            <a:pPr marL="694190" lvl="1" indent="-457200">
              <a:buFont typeface="+mj-lt"/>
              <a:buAutoNum type="arabicPeriod"/>
            </a:pPr>
            <a:r>
              <a:rPr lang="zh-CN" altLang="en-US" b="1" dirty="0">
                <a:latin typeface="Gill Sans MT" panose="020B0502020104020203" pitchFamily="34" charset="0"/>
              </a:rPr>
              <a:t>时延和吞吐 </a:t>
            </a:r>
            <a:r>
              <a:rPr lang="en-US" altLang="zh-CN" b="1" dirty="0">
                <a:latin typeface="Gill Sans MT" panose="020B0502020104020203" pitchFamily="34" charset="0"/>
              </a:rPr>
              <a:t>Latency</a:t>
            </a:r>
            <a:r>
              <a:rPr lang="zh-CN" altLang="en-US" b="1" dirty="0">
                <a:latin typeface="Gill Sans MT" panose="020B0502020104020203" pitchFamily="34" charset="0"/>
              </a:rPr>
              <a:t> </a:t>
            </a:r>
            <a:r>
              <a:rPr lang="en-US" altLang="zh-CN" b="1" dirty="0">
                <a:latin typeface="Gill Sans MT" panose="020B0502020104020203" pitchFamily="34" charset="0"/>
              </a:rPr>
              <a:t>and</a:t>
            </a:r>
            <a:r>
              <a:rPr lang="zh-CN" altLang="en-US" b="1" dirty="0">
                <a:latin typeface="Gill Sans MT" panose="020B0502020104020203" pitchFamily="34" charset="0"/>
              </a:rPr>
              <a:t> </a:t>
            </a:r>
            <a:r>
              <a:rPr lang="en-US" altLang="zh-CN" b="1" dirty="0">
                <a:latin typeface="Gill Sans MT" panose="020B0502020104020203" pitchFamily="34" charset="0"/>
              </a:rPr>
              <a:t>throughput</a:t>
            </a:r>
            <a:r>
              <a:rPr lang="zh-CN" altLang="en-US" b="1" dirty="0">
                <a:latin typeface="Gill Sans MT" panose="020B0502020104020203" pitchFamily="34" charset="0"/>
              </a:rPr>
              <a:t>：</a:t>
            </a:r>
            <a:r>
              <a:rPr lang="zh-CN" altLang="en-US" dirty="0">
                <a:latin typeface="Gill Sans MT" panose="020B0502020104020203" pitchFamily="34" charset="0"/>
              </a:rPr>
              <a:t>决定 </a:t>
            </a:r>
            <a:r>
              <a:rPr lang="en-US" altLang="zh-CN" dirty="0">
                <a:latin typeface="Gill Sans MT" panose="020B0502020104020203" pitchFamily="34" charset="0"/>
              </a:rPr>
              <a:t>AI</a:t>
            </a:r>
            <a:r>
              <a:rPr lang="zh-CN" altLang="en-US" dirty="0">
                <a:latin typeface="Gill Sans MT" panose="020B0502020104020203" pitchFamily="34" charset="0"/>
              </a:rPr>
              <a:t> 芯片的主要性能，是否计算得足够快；</a:t>
            </a:r>
            <a:endParaRPr lang="en-US" altLang="zh-CN" dirty="0">
              <a:latin typeface="Gill Sans MT" panose="020B0502020104020203" pitchFamily="34" charset="0"/>
            </a:endParaRPr>
          </a:p>
          <a:p>
            <a:endParaRPr lang="zh-CN" altLang="en-US" dirty="0">
              <a:latin typeface="Gill Sans MT" panose="020B0502020104020203" pitchFamily="34" charset="0"/>
            </a:endParaRPr>
          </a:p>
        </p:txBody>
      </p:sp>
    </p:spTree>
    <p:extLst>
      <p:ext uri="{BB962C8B-B14F-4D97-AF65-F5344CB8AC3E}">
        <p14:creationId xmlns:p14="http://schemas.microsoft.com/office/powerpoint/2010/main" val="1716026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5FF9F6F4-65BE-DC48-BD0C-573A838912F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Reference</a:t>
            </a:r>
            <a:endParaRPr lang="zh-CN" altLang="en-US" dirty="0">
              <a:latin typeface="Futura Medium" panose="020B0602020204020303" pitchFamily="34" charset="-79"/>
              <a:cs typeface="Futura Medium" panose="020B0602020204020303" pitchFamily="34" charset="-79"/>
            </a:endParaRPr>
          </a:p>
        </p:txBody>
      </p:sp>
      <p:sp>
        <p:nvSpPr>
          <p:cNvPr id="11" name="内容占位符 10">
            <a:extLst>
              <a:ext uri="{FF2B5EF4-FFF2-40B4-BE49-F238E27FC236}">
                <a16:creationId xmlns:a16="http://schemas.microsoft.com/office/drawing/2014/main" id="{C7D473BD-7CB2-1143-82F2-93A99B895652}"/>
              </a:ext>
            </a:extLst>
          </p:cNvPr>
          <p:cNvSpPr>
            <a:spLocks noGrp="1"/>
          </p:cNvSpPr>
          <p:nvPr>
            <p:ph sz="half" idx="1"/>
          </p:nvPr>
        </p:nvSpPr>
        <p:spPr/>
        <p:txBody>
          <a:bodyPr/>
          <a:lstStyle/>
          <a:p>
            <a:r>
              <a:rPr lang="en-US" altLang="zh-CN" dirty="0">
                <a:hlinkClick r:id="rId2"/>
              </a:rPr>
              <a:t>https://en.wikipedia.org/wiki/Apple_M1</a:t>
            </a:r>
            <a:endParaRPr lang="en-US" altLang="zh-CN" dirty="0"/>
          </a:p>
          <a:p>
            <a:r>
              <a:rPr lang="en-US" altLang="zh-CN" dirty="0"/>
              <a:t>https://</a:t>
            </a:r>
            <a:r>
              <a:rPr lang="en-US" altLang="zh-CN" dirty="0" err="1"/>
              <a:t>www.sciencedirect.com</a:t>
            </a:r>
            <a:r>
              <a:rPr lang="en-US" altLang="zh-CN" dirty="0"/>
              <a:t>/science/article/</a:t>
            </a:r>
            <a:r>
              <a:rPr lang="en-US" altLang="zh-CN" dirty="0" err="1"/>
              <a:t>pii</a:t>
            </a:r>
            <a:r>
              <a:rPr lang="en-US" altLang="zh-CN" dirty="0"/>
              <a:t>/B9780127345307500118 </a:t>
            </a:r>
          </a:p>
          <a:p>
            <a:r>
              <a:rPr lang="en-US" altLang="zh-CN" dirty="0"/>
              <a:t>Base-Reconfigurable Segmented Logarithmic Quantization and Hardware Design for Deep Neural Networks</a:t>
            </a:r>
          </a:p>
          <a:p>
            <a:br>
              <a:rPr lang="en-US" altLang="zh-CN" dirty="0"/>
            </a:br>
            <a:endParaRPr lang="zh-CN" altLang="en-US" dirty="0"/>
          </a:p>
        </p:txBody>
      </p:sp>
    </p:spTree>
    <p:extLst>
      <p:ext uri="{BB962C8B-B14F-4D97-AF65-F5344CB8AC3E}">
        <p14:creationId xmlns:p14="http://schemas.microsoft.com/office/powerpoint/2010/main" val="2390517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计算体系与矩阵运算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Key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Metrics –</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芯片关键指标</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Bit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Width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比特位数</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Matrix</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Multiplication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Specialized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Hardware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专用硬件</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1017649-1598-1842-9C5C-50EB2CDD1850}"/>
              </a:ext>
            </a:extLst>
          </p:cNvPr>
          <p:cNvSpPr>
            <a:spLocks noGrp="1"/>
          </p:cNvSpPr>
          <p:nvPr>
            <p:ph type="title"/>
          </p:nvPr>
        </p:nvSpPr>
        <p:spPr/>
        <p:txBody>
          <a:bodyPr/>
          <a:lstStyle/>
          <a:p>
            <a:r>
              <a:rPr lang="en-US" altLang="zh-CN" dirty="0"/>
              <a:t>AI</a:t>
            </a:r>
            <a:r>
              <a:rPr lang="zh-CN" altLang="en-US" dirty="0"/>
              <a:t> 芯片关键指标</a:t>
            </a:r>
            <a:br>
              <a:rPr lang="en-US" altLang="zh-CN" dirty="0"/>
            </a:br>
            <a:r>
              <a:rPr lang="en-US" altLang="zh-CN" dirty="0"/>
              <a:t>Key</a:t>
            </a:r>
            <a:r>
              <a:rPr lang="zh-CN" altLang="en-US" dirty="0"/>
              <a:t> </a:t>
            </a:r>
            <a:r>
              <a:rPr lang="en-US" altLang="zh-CN" dirty="0"/>
              <a:t>Metrics</a:t>
            </a:r>
            <a:endParaRPr lang="zh-CN" altLang="en-US" dirty="0"/>
          </a:p>
        </p:txBody>
      </p:sp>
    </p:spTree>
    <p:extLst>
      <p:ext uri="{BB962C8B-B14F-4D97-AF65-F5344CB8AC3E}">
        <p14:creationId xmlns:p14="http://schemas.microsoft.com/office/powerpoint/2010/main" val="2179890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3DC4DA9-4D2F-A04B-81B8-C00FF21C9AC7}"/>
              </a:ext>
            </a:extLst>
          </p:cNvPr>
          <p:cNvSpPr>
            <a:spLocks noGrp="1"/>
          </p:cNvSpPr>
          <p:nvPr>
            <p:ph type="title"/>
          </p:nvPr>
        </p:nvSpPr>
        <p:spPr/>
        <p:txBody>
          <a:bodyPr/>
          <a:lstStyle/>
          <a:p>
            <a:r>
              <a:rPr lang="zh-CN" altLang="en-US" dirty="0"/>
              <a:t>算力单位</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867EB-8659-4C46-9A3A-9ED1F77BE3D1}"/>
                  </a:ext>
                </a:extLst>
              </p:cNvPr>
              <p:cNvSpPr>
                <a:spLocks noGrp="1"/>
              </p:cNvSpPr>
              <p:nvPr>
                <p:ph sz="half" idx="1"/>
              </p:nvPr>
            </p:nvSpPr>
            <p:spPr/>
            <p:txBody>
              <a:bodyPr/>
              <a:lstStyle/>
              <a:p>
                <a:r>
                  <a:rPr lang="en-US" altLang="zh-CN" sz="2200" dirty="0">
                    <a:latin typeface="Gill Sans MT" panose="020B0502020104020203" pitchFamily="34" charset="0"/>
                  </a:rPr>
                  <a:t>OPS(Operations Per Second)</a:t>
                </a:r>
                <a:r>
                  <a:rPr lang="zh-CN" altLang="en-US" sz="2200" dirty="0">
                    <a:latin typeface="Gill Sans MT" panose="020B0502020104020203" pitchFamily="34" charset="0"/>
                  </a:rPr>
                  <a:t>，</a:t>
                </a:r>
                <a:r>
                  <a:rPr lang="en-US" altLang="zh-CN" sz="2200" dirty="0">
                    <a:latin typeface="Gill Sans MT" panose="020B0502020104020203" pitchFamily="34" charset="0"/>
                  </a:rPr>
                  <a:t>1</a:t>
                </a:r>
                <a:r>
                  <a:rPr lang="zh-CN" altLang="en-US" sz="2200" dirty="0">
                    <a:latin typeface="Gill Sans MT" panose="020B0502020104020203" pitchFamily="34" charset="0"/>
                  </a:rPr>
                  <a:t> </a:t>
                </a:r>
                <a:r>
                  <a:rPr lang="en-US" altLang="zh-CN" sz="2200" dirty="0">
                    <a:latin typeface="Gill Sans MT" panose="020B0502020104020203" pitchFamily="34" charset="0"/>
                  </a:rPr>
                  <a:t>TOPS</a:t>
                </a:r>
                <a:r>
                  <a:rPr lang="zh-CN" altLang="en-US" sz="2200" dirty="0">
                    <a:latin typeface="Gill Sans MT" panose="020B0502020104020203" pitchFamily="34" charset="0"/>
                  </a:rPr>
                  <a:t> 代表处理器每秒进行一万亿次 </a:t>
                </a:r>
                <a14:m>
                  <m:oMath xmlns:m="http://schemas.openxmlformats.org/officeDocument/2006/math">
                    <m:sSup>
                      <m:sSupPr>
                        <m:ctrlPr>
                          <a:rPr lang="en-US" altLang="zh-CN" sz="2200" i="1" dirty="0" smtClean="0">
                            <a:latin typeface="Cambria Math" panose="02040503050406030204" pitchFamily="18" charset="0"/>
                          </a:rPr>
                        </m:ctrlPr>
                      </m:sSupPr>
                      <m:e>
                        <m:r>
                          <a:rPr lang="en-US" altLang="zh-CN" sz="2200" b="0" i="1" dirty="0" smtClean="0">
                            <a:latin typeface="Cambria Math" panose="02040503050406030204" pitchFamily="18" charset="0"/>
                          </a:rPr>
                          <m:t>10</m:t>
                        </m:r>
                      </m:e>
                      <m:sup>
                        <m:r>
                          <a:rPr lang="en-US" altLang="zh-CN" sz="2200" b="0" i="1" dirty="0" smtClean="0">
                            <a:latin typeface="Cambria Math" panose="02040503050406030204" pitchFamily="18" charset="0"/>
                          </a:rPr>
                          <m:t>12</m:t>
                        </m:r>
                      </m:sup>
                    </m:sSup>
                  </m:oMath>
                </a14:m>
                <a:r>
                  <a:rPr lang="zh-CN" altLang="en-US" sz="2200" dirty="0">
                    <a:latin typeface="Gill Sans MT" panose="020B0502020104020203" pitchFamily="34" charset="0"/>
                  </a:rPr>
                  <a:t> 计算</a:t>
                </a:r>
                <a:endParaRPr lang="en-US" altLang="zh-CN" sz="2200" dirty="0">
                  <a:latin typeface="Gill Sans MT" panose="020B0502020104020203" pitchFamily="34" charset="0"/>
                </a:endParaRPr>
              </a:p>
              <a:p>
                <a:r>
                  <a:rPr lang="en-US" altLang="zh-CN" sz="2200" dirty="0">
                    <a:latin typeface="Gill Sans MT" panose="020B0502020104020203" pitchFamily="34" charset="0"/>
                  </a:rPr>
                  <a:t>OPS/W</a:t>
                </a:r>
                <a:r>
                  <a:rPr lang="zh-CN" altLang="en-US" sz="2200" dirty="0">
                    <a:latin typeface="Gill Sans MT" panose="020B0502020104020203" pitchFamily="34" charset="0"/>
                  </a:rPr>
                  <a:t> 每瓦特运算性能，</a:t>
                </a:r>
                <a:r>
                  <a:rPr lang="en-US" altLang="zh-CN" sz="2200" dirty="0">
                    <a:latin typeface="Gill Sans MT" panose="020B0502020104020203" pitchFamily="34" charset="0"/>
                  </a:rPr>
                  <a:t>TOPS/W </a:t>
                </a:r>
                <a:r>
                  <a:rPr lang="zh-CN" altLang="en-US" sz="2200" dirty="0">
                    <a:latin typeface="Gill Sans MT" panose="020B0502020104020203" pitchFamily="34" charset="0"/>
                  </a:rPr>
                  <a:t>评价处理器在</a:t>
                </a:r>
                <a:r>
                  <a:rPr lang="en-US" altLang="zh-CN" sz="2200" dirty="0">
                    <a:latin typeface="Gill Sans MT" panose="020B0502020104020203" pitchFamily="34" charset="0"/>
                  </a:rPr>
                  <a:t>1W</a:t>
                </a:r>
                <a:r>
                  <a:rPr lang="zh-CN" altLang="en-US" sz="2200" dirty="0">
                    <a:latin typeface="Gill Sans MT" panose="020B0502020104020203" pitchFamily="34" charset="0"/>
                  </a:rPr>
                  <a:t> 功耗下运算能力的性能指标</a:t>
                </a:r>
                <a:endParaRPr lang="en-US" altLang="zh-CN" sz="2200" dirty="0">
                  <a:latin typeface="Gill Sans MT" panose="020B0502020104020203" pitchFamily="34" charset="0"/>
                </a:endParaRPr>
              </a:p>
            </p:txBody>
          </p:sp>
        </mc:Choice>
        <mc:Fallback xmlns="">
          <p:sp>
            <p:nvSpPr>
              <p:cNvPr id="3" name="内容占位符 2">
                <a:extLst>
                  <a:ext uri="{FF2B5EF4-FFF2-40B4-BE49-F238E27FC236}">
                    <a16:creationId xmlns:a16="http://schemas.microsoft.com/office/drawing/2014/main" id="{3B0867EB-8659-4C46-9A3A-9ED1F77BE3D1}"/>
                  </a:ext>
                </a:extLst>
              </p:cNvPr>
              <p:cNvSpPr>
                <a:spLocks noGrp="1" noRot="1" noChangeAspect="1" noMove="1" noResize="1" noEditPoints="1" noAdjustHandles="1" noChangeArrowheads="1" noChangeShapeType="1" noTextEdit="1"/>
              </p:cNvSpPr>
              <p:nvPr>
                <p:ph sz="half" idx="1"/>
              </p:nvPr>
            </p:nvSpPr>
            <p:spPr>
              <a:blipFill>
                <a:blip r:embed="rId2"/>
                <a:stretch>
                  <a:fillRect l="-579"/>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CEA1A2A3-5448-AB4B-91C4-0BA39E58E409}"/>
              </a:ext>
            </a:extLst>
          </p:cNvPr>
          <p:cNvPicPr>
            <a:picLocks noChangeAspect="1"/>
          </p:cNvPicPr>
          <p:nvPr/>
        </p:nvPicPr>
        <p:blipFill>
          <a:blip r:embed="rId3"/>
          <a:stretch>
            <a:fillRect/>
          </a:stretch>
        </p:blipFill>
        <p:spPr>
          <a:xfrm>
            <a:off x="6242397" y="2853256"/>
            <a:ext cx="5120001" cy="288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7931284A-1579-A443-9903-F059CC18E884}"/>
              </a:ext>
            </a:extLst>
          </p:cNvPr>
          <p:cNvPicPr>
            <a:picLocks noChangeAspect="1"/>
          </p:cNvPicPr>
          <p:nvPr/>
        </p:nvPicPr>
        <p:blipFill>
          <a:blip r:embed="rId4"/>
          <a:stretch>
            <a:fillRect/>
          </a:stretch>
        </p:blipFill>
        <p:spPr>
          <a:xfrm>
            <a:off x="688116" y="2853256"/>
            <a:ext cx="5118483" cy="288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34533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27B2D7-6B21-E441-928C-F586833A567F}"/>
              </a:ext>
            </a:extLst>
          </p:cNvPr>
          <p:cNvSpPr>
            <a:spLocks noGrp="1"/>
          </p:cNvSpPr>
          <p:nvPr>
            <p:ph type="title"/>
          </p:nvPr>
        </p:nvSpPr>
        <p:spPr/>
        <p:txBody>
          <a:bodyPr/>
          <a:lstStyle/>
          <a:p>
            <a:r>
              <a:rPr lang="en-US" altLang="zh-CN" dirty="0"/>
              <a:t>Key</a:t>
            </a:r>
            <a:r>
              <a:rPr lang="zh-CN" altLang="en-US" dirty="0"/>
              <a:t> </a:t>
            </a:r>
            <a:r>
              <a:rPr lang="en-US" altLang="zh-CN" dirty="0"/>
              <a:t>Metrics</a:t>
            </a:r>
            <a:r>
              <a:rPr lang="zh-CN" altLang="en-US" dirty="0"/>
              <a:t> </a:t>
            </a:r>
            <a:r>
              <a:rPr lang="en-US" altLang="zh-CN" dirty="0"/>
              <a:t>I</a:t>
            </a:r>
            <a:endParaRPr lang="zh-CN" altLang="en-US" dirty="0"/>
          </a:p>
        </p:txBody>
      </p:sp>
      <p:sp>
        <p:nvSpPr>
          <p:cNvPr id="6" name="内容占位符 5">
            <a:extLst>
              <a:ext uri="{FF2B5EF4-FFF2-40B4-BE49-F238E27FC236}">
                <a16:creationId xmlns:a16="http://schemas.microsoft.com/office/drawing/2014/main" id="{8561A89A-BBA2-9941-9017-29D06F0D3C37}"/>
              </a:ext>
            </a:extLst>
          </p:cNvPr>
          <p:cNvSpPr>
            <a:spLocks noGrp="1"/>
          </p:cNvSpPr>
          <p:nvPr>
            <p:ph sz="half" idx="1"/>
          </p:nvPr>
        </p:nvSpPr>
        <p:spPr>
          <a:xfrm>
            <a:off x="623635" y="1268760"/>
            <a:ext cx="10963473" cy="4896544"/>
          </a:xfrm>
        </p:spPr>
        <p:txBody>
          <a:bodyPr/>
          <a:lstStyle/>
          <a:p>
            <a:pPr marL="457200" indent="-457200">
              <a:buFont typeface="+mj-lt"/>
              <a:buAutoNum type="arabicPeriod"/>
            </a:pPr>
            <a:r>
              <a:rPr lang="zh-CN" altLang="en-US" b="1" dirty="0">
                <a:latin typeface="Gill Sans MT" panose="020B0502020104020203" pitchFamily="34" charset="0"/>
              </a:rPr>
              <a:t>精度 </a:t>
            </a:r>
            <a:r>
              <a:rPr lang="en-US" altLang="zh-CN" b="1" dirty="0">
                <a:latin typeface="Gill Sans MT" panose="020B0502020104020203" pitchFamily="34" charset="0"/>
              </a:rPr>
              <a:t>Accuracy</a:t>
            </a:r>
          </a:p>
          <a:p>
            <a:pPr marL="694190" lvl="1" indent="-457200"/>
            <a:r>
              <a:rPr lang="zh-CN" altLang="en-US" dirty="0">
                <a:latin typeface="Gill Sans MT" panose="020B0502020104020203" pitchFamily="34" charset="0"/>
              </a:rPr>
              <a:t>计算精度 </a:t>
            </a:r>
            <a:r>
              <a:rPr lang="en-US" altLang="zh-CN" dirty="0">
                <a:latin typeface="Gill Sans MT" panose="020B0502020104020203" pitchFamily="34" charset="0"/>
              </a:rPr>
              <a:t>(FP32/FP16</a:t>
            </a:r>
            <a:r>
              <a:rPr lang="zh-CN" altLang="en-US" dirty="0">
                <a:latin typeface="Gill Sans MT" panose="020B0502020104020203" pitchFamily="34" charset="0"/>
              </a:rPr>
              <a:t> </a:t>
            </a:r>
            <a:r>
              <a:rPr lang="en-US" altLang="zh-CN" dirty="0">
                <a:latin typeface="Gill Sans MT" panose="020B0502020104020203" pitchFamily="34" charset="0"/>
              </a:rPr>
              <a:t>etc.)</a:t>
            </a:r>
          </a:p>
          <a:p>
            <a:pPr marL="694190" lvl="1" indent="-457200"/>
            <a:r>
              <a:rPr lang="zh-CN" altLang="en-US" dirty="0">
                <a:latin typeface="Gill Sans MT" panose="020B0502020104020203" pitchFamily="34" charset="0"/>
              </a:rPr>
              <a:t>模型结果精度 </a:t>
            </a:r>
            <a:r>
              <a:rPr lang="en-US" altLang="zh-CN" dirty="0">
                <a:latin typeface="Gill Sans MT" panose="020B0502020104020203" pitchFamily="34" charset="0"/>
              </a:rPr>
              <a:t>(ImageNet</a:t>
            </a:r>
            <a:r>
              <a:rPr lang="zh-CN" altLang="en-US" dirty="0">
                <a:latin typeface="Gill Sans MT" panose="020B0502020104020203" pitchFamily="34" charset="0"/>
              </a:rPr>
              <a:t> </a:t>
            </a:r>
            <a:r>
              <a:rPr lang="en-US" altLang="zh-CN" dirty="0">
                <a:latin typeface="Gill Sans MT" panose="020B0502020104020203" pitchFamily="34" charset="0"/>
              </a:rPr>
              <a:t>78%)</a:t>
            </a:r>
          </a:p>
          <a:p>
            <a:pPr marL="457200" indent="-457200">
              <a:buFont typeface="+mj-lt"/>
              <a:buAutoNum type="arabicPeriod"/>
            </a:pPr>
            <a:r>
              <a:rPr lang="zh-CN" altLang="en-US" b="1" dirty="0">
                <a:latin typeface="Gill Sans MT" panose="020B0502020104020203" pitchFamily="34" charset="0"/>
              </a:rPr>
              <a:t>吞吐量 </a:t>
            </a:r>
            <a:r>
              <a:rPr lang="en-US" altLang="zh-CN" b="1" dirty="0">
                <a:latin typeface="Gill Sans MT" panose="020B0502020104020203" pitchFamily="34" charset="0"/>
              </a:rPr>
              <a:t>Throughout</a:t>
            </a:r>
          </a:p>
          <a:p>
            <a:pPr marL="694190" lvl="1" indent="-457200"/>
            <a:r>
              <a:rPr lang="zh-CN" altLang="en-US" dirty="0">
                <a:latin typeface="Gill Sans MT" panose="020B0502020104020203" pitchFamily="34" charset="0"/>
              </a:rPr>
              <a:t>高维张量处理 </a:t>
            </a:r>
            <a:r>
              <a:rPr lang="en-US" altLang="zh-CN" dirty="0">
                <a:latin typeface="Gill Sans MT" panose="020B0502020104020203" pitchFamily="34" charset="0"/>
              </a:rPr>
              <a:t>(high</a:t>
            </a:r>
            <a:r>
              <a:rPr lang="zh-CN" altLang="en-US" dirty="0">
                <a:latin typeface="Gill Sans MT" panose="020B0502020104020203" pitchFamily="34" charset="0"/>
              </a:rPr>
              <a:t> </a:t>
            </a:r>
            <a:r>
              <a:rPr lang="en-US" altLang="zh-CN" dirty="0">
                <a:latin typeface="Gill Sans MT" panose="020B0502020104020203" pitchFamily="34" charset="0"/>
              </a:rPr>
              <a:t>dimension</a:t>
            </a:r>
            <a:r>
              <a:rPr lang="zh-CN" altLang="en-US" dirty="0">
                <a:latin typeface="Gill Sans MT" panose="020B0502020104020203" pitchFamily="34" charset="0"/>
              </a:rPr>
              <a:t> </a:t>
            </a:r>
            <a:r>
              <a:rPr lang="en-US" altLang="zh-CN" dirty="0">
                <a:latin typeface="Gill Sans MT" panose="020B0502020104020203" pitchFamily="34" charset="0"/>
              </a:rPr>
              <a:t>tensor)</a:t>
            </a:r>
          </a:p>
          <a:p>
            <a:pPr marL="694190" lvl="1" indent="-457200"/>
            <a:r>
              <a:rPr lang="zh-CN" altLang="en-US" dirty="0">
                <a:latin typeface="Gill Sans MT" panose="020B0502020104020203" pitchFamily="34" charset="0"/>
              </a:rPr>
              <a:t>实时性能 </a:t>
            </a:r>
            <a:r>
              <a:rPr lang="en-US" altLang="zh-CN" dirty="0">
                <a:latin typeface="Gill Sans MT" panose="020B0502020104020203" pitchFamily="34" charset="0"/>
              </a:rPr>
              <a:t>(30</a:t>
            </a:r>
            <a:r>
              <a:rPr lang="zh-CN" altLang="en-US" dirty="0">
                <a:latin typeface="Gill Sans MT" panose="020B0502020104020203" pitchFamily="34" charset="0"/>
              </a:rPr>
              <a:t> </a:t>
            </a:r>
            <a:r>
              <a:rPr lang="en-US" altLang="zh-CN" dirty="0">
                <a:latin typeface="Gill Sans MT" panose="020B0502020104020203" pitchFamily="34" charset="0"/>
              </a:rPr>
              <a:t>fps</a:t>
            </a:r>
            <a:r>
              <a:rPr lang="zh-CN" altLang="en-US" dirty="0">
                <a:latin typeface="Gill Sans MT" panose="020B0502020104020203" pitchFamily="34" charset="0"/>
              </a:rPr>
              <a:t> </a:t>
            </a:r>
            <a:r>
              <a:rPr lang="en-US" altLang="zh-CN" dirty="0">
                <a:latin typeface="Gill Sans MT" panose="020B0502020104020203" pitchFamily="34" charset="0"/>
              </a:rPr>
              <a:t>or</a:t>
            </a:r>
            <a:r>
              <a:rPr lang="zh-CN" altLang="en-US" dirty="0">
                <a:latin typeface="Gill Sans MT" panose="020B0502020104020203" pitchFamily="34" charset="0"/>
              </a:rPr>
              <a:t> </a:t>
            </a:r>
            <a:r>
              <a:rPr lang="en-US" altLang="zh-CN" dirty="0">
                <a:latin typeface="Gill Sans MT" panose="020B0502020104020203" pitchFamily="34" charset="0"/>
              </a:rPr>
              <a:t>20</a:t>
            </a:r>
            <a:r>
              <a:rPr lang="zh-CN" altLang="en-US" dirty="0">
                <a:latin typeface="Gill Sans MT" panose="020B0502020104020203" pitchFamily="34" charset="0"/>
              </a:rPr>
              <a:t> </a:t>
            </a:r>
            <a:r>
              <a:rPr lang="en-US" altLang="zh-CN" dirty="0">
                <a:latin typeface="Gill Sans MT" panose="020B0502020104020203" pitchFamily="34" charset="0"/>
              </a:rPr>
              <a:t>tokens)</a:t>
            </a:r>
          </a:p>
          <a:p>
            <a:pPr marL="457200" indent="-457200">
              <a:buFont typeface="+mj-lt"/>
              <a:buAutoNum type="arabicPeriod"/>
            </a:pPr>
            <a:r>
              <a:rPr lang="zh-CN" altLang="en-US" b="1" dirty="0">
                <a:latin typeface="Gill Sans MT" panose="020B0502020104020203" pitchFamily="34" charset="0"/>
              </a:rPr>
              <a:t>时延 </a:t>
            </a:r>
            <a:r>
              <a:rPr lang="en-US" altLang="zh-CN" b="1" dirty="0">
                <a:latin typeface="Gill Sans MT" panose="020B0502020104020203" pitchFamily="34" charset="0"/>
              </a:rPr>
              <a:t>Latency</a:t>
            </a:r>
          </a:p>
          <a:p>
            <a:pPr marL="694190" lvl="1" indent="-457200"/>
            <a:r>
              <a:rPr lang="zh-CN" altLang="en-US" dirty="0">
                <a:latin typeface="Gill Sans MT" panose="020B0502020104020203" pitchFamily="34" charset="0"/>
              </a:rPr>
              <a:t>交互应用程序 </a:t>
            </a:r>
            <a:r>
              <a:rPr lang="en-US" altLang="zh-CN" dirty="0">
                <a:latin typeface="Gill Sans MT" panose="020B0502020104020203" pitchFamily="34" charset="0"/>
              </a:rPr>
              <a:t>(TTA)</a:t>
            </a:r>
          </a:p>
          <a:p>
            <a:pPr marL="457200" indent="-457200">
              <a:buFont typeface="+mj-lt"/>
              <a:buAutoNum type="arabicPeriod"/>
            </a:pPr>
            <a:r>
              <a:rPr lang="zh-CN" altLang="en-US" b="1" dirty="0">
                <a:solidFill>
                  <a:schemeClr val="bg1">
                    <a:lumMod val="75000"/>
                  </a:schemeClr>
                </a:solidFill>
                <a:latin typeface="Gill Sans MT" panose="020B0502020104020203" pitchFamily="34" charset="0"/>
              </a:rPr>
              <a:t>能耗 </a:t>
            </a:r>
            <a:r>
              <a:rPr lang="en-US" altLang="zh-CN" b="1" dirty="0">
                <a:solidFill>
                  <a:schemeClr val="bg1">
                    <a:lumMod val="75000"/>
                  </a:schemeClr>
                </a:solidFill>
                <a:latin typeface="Gill Sans MT" panose="020B0502020104020203" pitchFamily="34" charset="0"/>
              </a:rPr>
              <a:t>Energy</a:t>
            </a:r>
          </a:p>
          <a:p>
            <a:pPr marL="457200" indent="-457200">
              <a:buFont typeface="+mj-lt"/>
              <a:buAutoNum type="arabicPeriod"/>
            </a:pPr>
            <a:r>
              <a:rPr lang="zh-CN" altLang="en-US" b="1" dirty="0">
                <a:solidFill>
                  <a:schemeClr val="bg1">
                    <a:lumMod val="75000"/>
                  </a:schemeClr>
                </a:solidFill>
                <a:latin typeface="Gill Sans MT" panose="020B0502020104020203" pitchFamily="34" charset="0"/>
              </a:rPr>
              <a:t>系统价格 </a:t>
            </a:r>
            <a:r>
              <a:rPr lang="en-US" altLang="zh-CN" b="1" dirty="0">
                <a:solidFill>
                  <a:schemeClr val="bg1">
                    <a:lumMod val="75000"/>
                  </a:schemeClr>
                </a:solidFill>
                <a:latin typeface="Gill Sans MT" panose="020B0502020104020203" pitchFamily="34" charset="0"/>
              </a:rPr>
              <a:t>System</a:t>
            </a:r>
            <a:r>
              <a:rPr lang="zh-CN" altLang="en-US" b="1" dirty="0">
                <a:solidFill>
                  <a:schemeClr val="bg1">
                    <a:lumMod val="75000"/>
                  </a:schemeClr>
                </a:solidFill>
                <a:latin typeface="Gill Sans MT" panose="020B0502020104020203" pitchFamily="34" charset="0"/>
              </a:rPr>
              <a:t> </a:t>
            </a:r>
            <a:r>
              <a:rPr lang="en-US" altLang="zh-CN" b="1" dirty="0">
                <a:solidFill>
                  <a:schemeClr val="bg1">
                    <a:lumMod val="75000"/>
                  </a:schemeClr>
                </a:solidFill>
                <a:latin typeface="Gill Sans MT" panose="020B0502020104020203" pitchFamily="34" charset="0"/>
              </a:rPr>
              <a:t>Cost</a:t>
            </a:r>
          </a:p>
          <a:p>
            <a:pPr marL="457200" indent="-457200">
              <a:buFont typeface="+mj-lt"/>
              <a:buAutoNum type="arabicPeriod"/>
            </a:pPr>
            <a:r>
              <a:rPr lang="zh-CN" altLang="en-US" b="1" dirty="0">
                <a:solidFill>
                  <a:schemeClr val="bg1">
                    <a:lumMod val="75000"/>
                  </a:schemeClr>
                </a:solidFill>
                <a:latin typeface="Gill Sans MT" panose="020B0502020104020203" pitchFamily="34" charset="0"/>
              </a:rPr>
              <a:t>易用性 </a:t>
            </a:r>
            <a:r>
              <a:rPr lang="en-US" altLang="zh-CN" b="1" dirty="0">
                <a:solidFill>
                  <a:schemeClr val="bg1">
                    <a:lumMod val="75000"/>
                  </a:schemeClr>
                </a:solidFill>
                <a:latin typeface="Gill Sans MT" panose="020B0502020104020203" pitchFamily="34" charset="0"/>
              </a:rPr>
              <a:t>Flexibility</a:t>
            </a:r>
            <a:endParaRPr lang="zh-CN" altLang="en-US" b="1" dirty="0">
              <a:solidFill>
                <a:schemeClr val="bg1">
                  <a:lumMod val="75000"/>
                </a:schemeClr>
              </a:solidFill>
              <a:latin typeface="Gill Sans MT" panose="020B0502020104020203" pitchFamily="34" charset="0"/>
            </a:endParaRPr>
          </a:p>
        </p:txBody>
      </p:sp>
      <p:pic>
        <p:nvPicPr>
          <p:cNvPr id="2" name="图片 1">
            <a:extLst>
              <a:ext uri="{FF2B5EF4-FFF2-40B4-BE49-F238E27FC236}">
                <a16:creationId xmlns:a16="http://schemas.microsoft.com/office/drawing/2014/main" id="{837F1F62-C7F5-774B-9693-2145D6619CFC}"/>
              </a:ext>
            </a:extLst>
          </p:cNvPr>
          <p:cNvPicPr>
            <a:picLocks noChangeAspect="1"/>
          </p:cNvPicPr>
          <p:nvPr/>
        </p:nvPicPr>
        <p:blipFill>
          <a:blip r:embed="rId2"/>
          <a:stretch>
            <a:fillRect/>
          </a:stretch>
        </p:blipFill>
        <p:spPr>
          <a:xfrm>
            <a:off x="6113929" y="765856"/>
            <a:ext cx="4782964" cy="2184187"/>
          </a:xfrm>
          <a:prstGeom prst="rect">
            <a:avLst/>
          </a:prstGeom>
        </p:spPr>
      </p:pic>
      <p:pic>
        <p:nvPicPr>
          <p:cNvPr id="3" name="图片 2">
            <a:extLst>
              <a:ext uri="{FF2B5EF4-FFF2-40B4-BE49-F238E27FC236}">
                <a16:creationId xmlns:a16="http://schemas.microsoft.com/office/drawing/2014/main" id="{734405F4-8E5D-C644-B554-B54A02B43C75}"/>
              </a:ext>
            </a:extLst>
          </p:cNvPr>
          <p:cNvPicPr>
            <a:picLocks noChangeAspect="1"/>
          </p:cNvPicPr>
          <p:nvPr/>
        </p:nvPicPr>
        <p:blipFill>
          <a:blip r:embed="rId3"/>
          <a:stretch>
            <a:fillRect/>
          </a:stretch>
        </p:blipFill>
        <p:spPr>
          <a:xfrm>
            <a:off x="6286175" y="3010231"/>
            <a:ext cx="4610718" cy="3493161"/>
          </a:xfrm>
          <a:prstGeom prst="rect">
            <a:avLst/>
          </a:prstGeom>
        </p:spPr>
      </p:pic>
    </p:spTree>
    <p:extLst>
      <p:ext uri="{BB962C8B-B14F-4D97-AF65-F5344CB8AC3E}">
        <p14:creationId xmlns:p14="http://schemas.microsoft.com/office/powerpoint/2010/main" val="3348453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27B2D7-6B21-E441-928C-F586833A567F}"/>
              </a:ext>
            </a:extLst>
          </p:cNvPr>
          <p:cNvSpPr>
            <a:spLocks noGrp="1"/>
          </p:cNvSpPr>
          <p:nvPr>
            <p:ph type="title"/>
          </p:nvPr>
        </p:nvSpPr>
        <p:spPr/>
        <p:txBody>
          <a:bodyPr/>
          <a:lstStyle/>
          <a:p>
            <a:r>
              <a:rPr lang="en-US" altLang="zh-CN" dirty="0"/>
              <a:t>Key</a:t>
            </a:r>
            <a:r>
              <a:rPr lang="zh-CN" altLang="en-US" dirty="0"/>
              <a:t> </a:t>
            </a:r>
            <a:r>
              <a:rPr lang="en-US" altLang="zh-CN" dirty="0"/>
              <a:t>Metrics</a:t>
            </a:r>
            <a:r>
              <a:rPr lang="zh-CN" altLang="en-US" dirty="0"/>
              <a:t> </a:t>
            </a:r>
            <a:r>
              <a:rPr lang="en-US" altLang="zh-CN" dirty="0"/>
              <a:t>II</a:t>
            </a:r>
            <a:endParaRPr lang="zh-CN" altLang="en-US" dirty="0"/>
          </a:p>
        </p:txBody>
      </p:sp>
      <p:sp>
        <p:nvSpPr>
          <p:cNvPr id="6" name="内容占位符 5">
            <a:extLst>
              <a:ext uri="{FF2B5EF4-FFF2-40B4-BE49-F238E27FC236}">
                <a16:creationId xmlns:a16="http://schemas.microsoft.com/office/drawing/2014/main" id="{8561A89A-BBA2-9941-9017-29D06F0D3C37}"/>
              </a:ext>
            </a:extLst>
          </p:cNvPr>
          <p:cNvSpPr>
            <a:spLocks noGrp="1"/>
          </p:cNvSpPr>
          <p:nvPr>
            <p:ph sz="half" idx="1"/>
          </p:nvPr>
        </p:nvSpPr>
        <p:spPr>
          <a:xfrm>
            <a:off x="623635" y="1412776"/>
            <a:ext cx="10963473" cy="4896544"/>
          </a:xfrm>
        </p:spPr>
        <p:txBody>
          <a:bodyPr/>
          <a:lstStyle/>
          <a:p>
            <a:pPr marL="457200" indent="-457200">
              <a:buFont typeface="+mj-lt"/>
              <a:buAutoNum type="arabicPeriod"/>
            </a:pPr>
            <a:r>
              <a:rPr lang="zh-CN" altLang="en-US" b="1" dirty="0">
                <a:solidFill>
                  <a:schemeClr val="bg1">
                    <a:lumMod val="75000"/>
                  </a:schemeClr>
                </a:solidFill>
                <a:latin typeface="Gill Sans MT" panose="020B0502020104020203" pitchFamily="34" charset="0"/>
              </a:rPr>
              <a:t>精度 </a:t>
            </a:r>
            <a:r>
              <a:rPr lang="en-US" altLang="zh-CN" b="1" dirty="0">
                <a:solidFill>
                  <a:schemeClr val="bg1">
                    <a:lumMod val="75000"/>
                  </a:schemeClr>
                </a:solidFill>
                <a:latin typeface="Gill Sans MT" panose="020B0502020104020203" pitchFamily="34" charset="0"/>
              </a:rPr>
              <a:t>Accuracy</a:t>
            </a:r>
          </a:p>
          <a:p>
            <a:pPr marL="457200" indent="-457200">
              <a:buFont typeface="+mj-lt"/>
              <a:buAutoNum type="arabicPeriod"/>
            </a:pPr>
            <a:r>
              <a:rPr lang="zh-CN" altLang="en-US" b="1" dirty="0">
                <a:solidFill>
                  <a:schemeClr val="bg1">
                    <a:lumMod val="75000"/>
                  </a:schemeClr>
                </a:solidFill>
                <a:latin typeface="Gill Sans MT" panose="020B0502020104020203" pitchFamily="34" charset="0"/>
              </a:rPr>
              <a:t>吞吐量 </a:t>
            </a:r>
            <a:r>
              <a:rPr lang="en-US" altLang="zh-CN" b="1" dirty="0">
                <a:solidFill>
                  <a:schemeClr val="bg1">
                    <a:lumMod val="75000"/>
                  </a:schemeClr>
                </a:solidFill>
                <a:latin typeface="Gill Sans MT" panose="020B0502020104020203" pitchFamily="34" charset="0"/>
              </a:rPr>
              <a:t>Throughout</a:t>
            </a:r>
          </a:p>
          <a:p>
            <a:pPr marL="457200" indent="-457200">
              <a:buFont typeface="+mj-lt"/>
              <a:buAutoNum type="arabicPeriod"/>
            </a:pPr>
            <a:r>
              <a:rPr lang="zh-CN" altLang="en-US" b="1" dirty="0">
                <a:solidFill>
                  <a:schemeClr val="bg1">
                    <a:lumMod val="75000"/>
                  </a:schemeClr>
                </a:solidFill>
                <a:latin typeface="Gill Sans MT" panose="020B0502020104020203" pitchFamily="34" charset="0"/>
              </a:rPr>
              <a:t>时延 </a:t>
            </a:r>
            <a:r>
              <a:rPr lang="en-US" altLang="zh-CN" b="1" dirty="0">
                <a:solidFill>
                  <a:schemeClr val="bg1">
                    <a:lumMod val="75000"/>
                  </a:schemeClr>
                </a:solidFill>
                <a:latin typeface="Gill Sans MT" panose="020B0502020104020203" pitchFamily="34" charset="0"/>
              </a:rPr>
              <a:t>Latency</a:t>
            </a:r>
          </a:p>
          <a:p>
            <a:pPr marL="457200" indent="-457200">
              <a:buFont typeface="+mj-lt"/>
              <a:buAutoNum type="arabicPeriod"/>
            </a:pPr>
            <a:r>
              <a:rPr lang="zh-CN" altLang="en-US" b="1" dirty="0">
                <a:latin typeface="Gill Sans MT" panose="020B0502020104020203" pitchFamily="34" charset="0"/>
              </a:rPr>
              <a:t>能耗 </a:t>
            </a:r>
            <a:r>
              <a:rPr lang="en-US" altLang="zh-CN" b="1" dirty="0">
                <a:latin typeface="Gill Sans MT" panose="020B0502020104020203" pitchFamily="34" charset="0"/>
              </a:rPr>
              <a:t>Energy</a:t>
            </a:r>
          </a:p>
          <a:p>
            <a:pPr marL="694190" lvl="1" indent="-457200"/>
            <a:r>
              <a:rPr lang="en-US" altLang="zh-CN" dirty="0">
                <a:latin typeface="Gill Sans MT" panose="020B0502020104020203" pitchFamily="34" charset="0"/>
              </a:rPr>
              <a:t>IOT</a:t>
            </a:r>
            <a:r>
              <a:rPr lang="zh-CN" altLang="en-US" dirty="0">
                <a:latin typeface="Gill Sans MT" panose="020B0502020104020203" pitchFamily="34" charset="0"/>
              </a:rPr>
              <a:t> 设备有限的电池容量</a:t>
            </a:r>
            <a:endParaRPr lang="en-US" altLang="zh-CN" dirty="0">
              <a:latin typeface="Gill Sans MT" panose="020B0502020104020203" pitchFamily="34" charset="0"/>
            </a:endParaRPr>
          </a:p>
          <a:p>
            <a:pPr marL="694190" lvl="1" indent="-457200"/>
            <a:r>
              <a:rPr lang="zh-CN" altLang="en-US" dirty="0">
                <a:latin typeface="Gill Sans MT" panose="020B0502020104020203" pitchFamily="34" charset="0"/>
              </a:rPr>
              <a:t>数据中心液冷等大能耗</a:t>
            </a:r>
            <a:endParaRPr lang="en-US" altLang="zh-CN" dirty="0">
              <a:latin typeface="Gill Sans MT" panose="020B0502020104020203" pitchFamily="34" charset="0"/>
            </a:endParaRPr>
          </a:p>
          <a:p>
            <a:pPr marL="457200" indent="-457200">
              <a:buFont typeface="+mj-lt"/>
              <a:buAutoNum type="arabicPeriod"/>
            </a:pPr>
            <a:r>
              <a:rPr lang="zh-CN" altLang="en-US" b="1" dirty="0">
                <a:latin typeface="Gill Sans MT" panose="020B0502020104020203" pitchFamily="34" charset="0"/>
              </a:rPr>
              <a:t>系统价格 </a:t>
            </a:r>
            <a:r>
              <a:rPr lang="en-US" altLang="zh-CN" b="1" dirty="0">
                <a:latin typeface="Gill Sans MT" panose="020B0502020104020203" pitchFamily="34" charset="0"/>
              </a:rPr>
              <a:t>System</a:t>
            </a:r>
            <a:r>
              <a:rPr lang="zh-CN" altLang="en-US" b="1" dirty="0">
                <a:latin typeface="Gill Sans MT" panose="020B0502020104020203" pitchFamily="34" charset="0"/>
              </a:rPr>
              <a:t> </a:t>
            </a:r>
            <a:r>
              <a:rPr lang="en-US" altLang="zh-CN" b="1" dirty="0">
                <a:latin typeface="Gill Sans MT" panose="020B0502020104020203" pitchFamily="34" charset="0"/>
              </a:rPr>
              <a:t>Cost</a:t>
            </a:r>
          </a:p>
          <a:p>
            <a:pPr marL="694190" lvl="1" indent="-457200"/>
            <a:r>
              <a:rPr lang="zh-CN" altLang="en-US" dirty="0">
                <a:latin typeface="Gill Sans MT" panose="020B0502020104020203" pitchFamily="34" charset="0"/>
              </a:rPr>
              <a:t>硬件自身的价格 </a:t>
            </a:r>
            <a:r>
              <a:rPr lang="en-US" altLang="zh-CN" dirty="0">
                <a:latin typeface="Gill Sans MT" panose="020B0502020104020203" pitchFamily="34" charset="0"/>
              </a:rPr>
              <a:t>$$$</a:t>
            </a:r>
          </a:p>
          <a:p>
            <a:pPr marL="694190" lvl="1" indent="-457200"/>
            <a:r>
              <a:rPr lang="zh-CN" altLang="en-US" dirty="0">
                <a:latin typeface="Gill Sans MT" panose="020B0502020104020203" pitchFamily="34" charset="0"/>
              </a:rPr>
              <a:t>系统集成上下游全栈等成本</a:t>
            </a:r>
            <a:endParaRPr lang="en-US" altLang="zh-CN" dirty="0">
              <a:latin typeface="Gill Sans MT" panose="020B0502020104020203" pitchFamily="34" charset="0"/>
            </a:endParaRPr>
          </a:p>
          <a:p>
            <a:pPr marL="457200" indent="-457200">
              <a:buFont typeface="+mj-lt"/>
              <a:buAutoNum type="arabicPeriod"/>
            </a:pPr>
            <a:r>
              <a:rPr lang="zh-CN" altLang="en-US" b="1" dirty="0">
                <a:latin typeface="Gill Sans MT" panose="020B0502020104020203" pitchFamily="34" charset="0"/>
              </a:rPr>
              <a:t>易用性 </a:t>
            </a:r>
            <a:r>
              <a:rPr lang="en-US" altLang="zh-CN" b="1" dirty="0">
                <a:latin typeface="Gill Sans MT" panose="020B0502020104020203" pitchFamily="34" charset="0"/>
              </a:rPr>
              <a:t>Flexibility</a:t>
            </a:r>
          </a:p>
          <a:p>
            <a:pPr marL="694190" lvl="1" indent="-457200"/>
            <a:r>
              <a:rPr lang="zh-CN" altLang="en-US" dirty="0">
                <a:latin typeface="Gill Sans MT" panose="020B0502020104020203" pitchFamily="34" charset="0"/>
              </a:rPr>
              <a:t>衡量开发效率和开发难度</a:t>
            </a:r>
          </a:p>
        </p:txBody>
      </p:sp>
      <p:pic>
        <p:nvPicPr>
          <p:cNvPr id="2" name="图片 1">
            <a:extLst>
              <a:ext uri="{FF2B5EF4-FFF2-40B4-BE49-F238E27FC236}">
                <a16:creationId xmlns:a16="http://schemas.microsoft.com/office/drawing/2014/main" id="{76ACEFDA-CE0C-DB47-B22C-E3331C72602D}"/>
              </a:ext>
            </a:extLst>
          </p:cNvPr>
          <p:cNvPicPr>
            <a:picLocks noChangeAspect="1"/>
          </p:cNvPicPr>
          <p:nvPr/>
        </p:nvPicPr>
        <p:blipFill>
          <a:blip r:embed="rId2"/>
          <a:stretch>
            <a:fillRect/>
          </a:stretch>
        </p:blipFill>
        <p:spPr>
          <a:xfrm>
            <a:off x="5037883" y="1844824"/>
            <a:ext cx="6502400" cy="3848100"/>
          </a:xfrm>
          <a:prstGeom prst="rect">
            <a:avLst/>
          </a:prstGeom>
        </p:spPr>
      </p:pic>
    </p:spTree>
    <p:extLst>
      <p:ext uri="{BB962C8B-B14F-4D97-AF65-F5344CB8AC3E}">
        <p14:creationId xmlns:p14="http://schemas.microsoft.com/office/powerpoint/2010/main" val="2288486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FA21E-E79B-C542-A20E-29EEBD3EA2D1}"/>
              </a:ext>
            </a:extLst>
          </p:cNvPr>
          <p:cNvSpPr>
            <a:spLocks noGrp="1"/>
          </p:cNvSpPr>
          <p:nvPr>
            <p:ph type="title"/>
          </p:nvPr>
        </p:nvSpPr>
        <p:spPr/>
        <p:txBody>
          <a:bodyPr/>
          <a:lstStyle/>
          <a:p>
            <a:r>
              <a:rPr kumimoji="1" lang="en-US" altLang="zh-CN" dirty="0"/>
              <a:t>AI</a:t>
            </a:r>
            <a:r>
              <a:rPr kumimoji="1" lang="zh-CN" altLang="en-US" dirty="0"/>
              <a:t>加速器的关键设计点</a:t>
            </a:r>
          </a:p>
        </p:txBody>
      </p:sp>
      <p:sp>
        <p:nvSpPr>
          <p:cNvPr id="5" name="内容占位符 4">
            <a:extLst>
              <a:ext uri="{FF2B5EF4-FFF2-40B4-BE49-F238E27FC236}">
                <a16:creationId xmlns:a16="http://schemas.microsoft.com/office/drawing/2014/main" id="{535997C3-B9F2-4A4C-87D3-C82E63AE1B14}"/>
              </a:ext>
            </a:extLst>
          </p:cNvPr>
          <p:cNvSpPr>
            <a:spLocks noGrp="1"/>
          </p:cNvSpPr>
          <p:nvPr>
            <p:ph sz="half" idx="1"/>
          </p:nvPr>
        </p:nvSpPr>
        <p:spPr/>
        <p:txBody>
          <a:bodyPr/>
          <a:lstStyle/>
          <a:p>
            <a:r>
              <a:rPr lang="zh-CN" altLang="en-US" sz="2400" dirty="0">
                <a:latin typeface="Gill Sans MT" panose="020B0502020104020203" pitchFamily="34" charset="0"/>
              </a:rPr>
              <a:t>提升吞吐量 </a:t>
            </a:r>
            <a:r>
              <a:rPr lang="en-US" altLang="zh-CN" sz="2400" dirty="0">
                <a:latin typeface="Gill Sans MT" panose="020B0502020104020203" pitchFamily="34" charset="0"/>
              </a:rPr>
              <a:t>Increase</a:t>
            </a:r>
            <a:r>
              <a:rPr lang="zh-CN" altLang="en-US" sz="2400" dirty="0">
                <a:latin typeface="Gill Sans MT" panose="020B0502020104020203" pitchFamily="34" charset="0"/>
              </a:rPr>
              <a:t> </a:t>
            </a:r>
            <a:r>
              <a:rPr lang="en-US" altLang="zh-CN" sz="2400" dirty="0">
                <a:latin typeface="Gill Sans MT" panose="020B0502020104020203" pitchFamily="34" charset="0"/>
              </a:rPr>
              <a:t>Throughput</a:t>
            </a:r>
            <a:r>
              <a:rPr lang="zh-CN" altLang="en-US" sz="2400" dirty="0">
                <a:latin typeface="Gill Sans MT" panose="020B0502020104020203" pitchFamily="34" charset="0"/>
              </a:rPr>
              <a:t> 和降低延时 </a:t>
            </a:r>
            <a:r>
              <a:rPr lang="en-US" altLang="zh-CN" sz="2400" dirty="0">
                <a:latin typeface="Gill Sans MT" panose="020B0502020104020203" pitchFamily="34" charset="0"/>
              </a:rPr>
              <a:t>Reduce</a:t>
            </a:r>
            <a:r>
              <a:rPr lang="zh-CN" altLang="en-US" sz="2400" dirty="0">
                <a:latin typeface="Gill Sans MT" panose="020B0502020104020203" pitchFamily="34" charset="0"/>
              </a:rPr>
              <a:t> </a:t>
            </a:r>
            <a:r>
              <a:rPr lang="en-US" altLang="zh-CN" sz="2400" dirty="0">
                <a:latin typeface="Gill Sans MT" panose="020B0502020104020203" pitchFamily="34" charset="0"/>
              </a:rPr>
              <a:t>Latency</a:t>
            </a:r>
          </a:p>
          <a:p>
            <a:r>
              <a:rPr lang="zh-CN" altLang="en-US" sz="2400" dirty="0">
                <a:latin typeface="Gill Sans MT" panose="020B0502020104020203" pitchFamily="34" charset="0"/>
              </a:rPr>
              <a:t>低延时 </a:t>
            </a:r>
            <a:r>
              <a:rPr lang="en-US" altLang="zh-CN" sz="2400" dirty="0">
                <a:latin typeface="Gill Sans MT" panose="020B0502020104020203" pitchFamily="34" charset="0"/>
              </a:rPr>
              <a:t>Low</a:t>
            </a:r>
            <a:r>
              <a:rPr lang="zh-CN" altLang="en-US" sz="2400" dirty="0">
                <a:latin typeface="Gill Sans MT" panose="020B0502020104020203" pitchFamily="34" charset="0"/>
              </a:rPr>
              <a:t> </a:t>
            </a:r>
            <a:r>
              <a:rPr lang="en-US" altLang="zh-CN" sz="2400" dirty="0">
                <a:latin typeface="Gill Sans MT" panose="020B0502020104020203" pitchFamily="34" charset="0"/>
              </a:rPr>
              <a:t>Latency</a:t>
            </a:r>
            <a:r>
              <a:rPr lang="zh-CN" altLang="en-US" sz="2400" dirty="0">
                <a:latin typeface="Gill Sans MT" panose="020B0502020104020203" pitchFamily="34" charset="0"/>
              </a:rPr>
              <a:t> 和 </a:t>
            </a:r>
            <a:r>
              <a:rPr lang="en-US" altLang="zh-CN" sz="2400" dirty="0">
                <a:latin typeface="Gill Sans MT" panose="020B0502020104020203" pitchFamily="34" charset="0"/>
              </a:rPr>
              <a:t>Batch</a:t>
            </a:r>
            <a:r>
              <a:rPr lang="zh-CN" altLang="en-US" sz="2400" dirty="0">
                <a:latin typeface="Gill Sans MT" panose="020B0502020104020203" pitchFamily="34" charset="0"/>
              </a:rPr>
              <a:t> </a:t>
            </a:r>
            <a:r>
              <a:rPr lang="en-US" altLang="zh-CN" sz="2400" dirty="0">
                <a:latin typeface="Gill Sans MT" panose="020B0502020104020203" pitchFamily="34" charset="0"/>
              </a:rPr>
              <a:t>Size</a:t>
            </a:r>
            <a:r>
              <a:rPr lang="zh-CN" altLang="en-US" sz="2400" dirty="0">
                <a:latin typeface="Gill Sans MT" panose="020B0502020104020203" pitchFamily="34" charset="0"/>
              </a:rPr>
              <a:t> 之间 </a:t>
            </a:r>
            <a:r>
              <a:rPr lang="en-US" altLang="zh-CN" sz="2400" dirty="0">
                <a:latin typeface="Gill Sans MT" panose="020B0502020104020203" pitchFamily="34" charset="0"/>
              </a:rPr>
              <a:t>Tradeoff</a:t>
            </a:r>
            <a:endParaRPr lang="zh-CN" altLang="en-US" sz="2400" dirty="0">
              <a:latin typeface="Gill Sans MT" panose="020B0502020104020203" pitchFamily="34" charset="0"/>
            </a:endParaRPr>
          </a:p>
        </p:txBody>
      </p:sp>
      <p:pic>
        <p:nvPicPr>
          <p:cNvPr id="3" name="图片 2">
            <a:extLst>
              <a:ext uri="{FF2B5EF4-FFF2-40B4-BE49-F238E27FC236}">
                <a16:creationId xmlns:a16="http://schemas.microsoft.com/office/drawing/2014/main" id="{377C6DF1-122C-7A4C-A3CF-7DF7D3CED4A5}"/>
              </a:ext>
            </a:extLst>
          </p:cNvPr>
          <p:cNvPicPr>
            <a:picLocks noChangeAspect="1"/>
          </p:cNvPicPr>
          <p:nvPr/>
        </p:nvPicPr>
        <p:blipFill>
          <a:blip r:embed="rId2"/>
          <a:stretch>
            <a:fillRect/>
          </a:stretch>
        </p:blipFill>
        <p:spPr>
          <a:xfrm>
            <a:off x="2137941" y="2780928"/>
            <a:ext cx="7442855" cy="30963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01885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FA21E-E79B-C542-A20E-29EEBD3EA2D1}"/>
              </a:ext>
            </a:extLst>
          </p:cNvPr>
          <p:cNvSpPr>
            <a:spLocks noGrp="1"/>
          </p:cNvSpPr>
          <p:nvPr>
            <p:ph type="title"/>
          </p:nvPr>
        </p:nvSpPr>
        <p:spPr/>
        <p:txBody>
          <a:bodyPr/>
          <a:lstStyle/>
          <a:p>
            <a:r>
              <a:rPr kumimoji="1" lang="en-US" altLang="zh-CN" dirty="0"/>
              <a:t>AI</a:t>
            </a:r>
            <a:r>
              <a:rPr kumimoji="1" lang="zh-CN" altLang="en-US" dirty="0"/>
              <a:t>加速器的关键设计点：</a:t>
            </a:r>
            <a:r>
              <a:rPr kumimoji="1" lang="en-US" altLang="zh-CN" dirty="0"/>
              <a:t>MACs</a:t>
            </a:r>
            <a:endParaRPr kumimoji="1" lang="zh-CN" altLang="en-US" dirty="0"/>
          </a:p>
        </p:txBody>
      </p:sp>
      <p:sp>
        <p:nvSpPr>
          <p:cNvPr id="5" name="内容占位符 4">
            <a:extLst>
              <a:ext uri="{FF2B5EF4-FFF2-40B4-BE49-F238E27FC236}">
                <a16:creationId xmlns:a16="http://schemas.microsoft.com/office/drawing/2014/main" id="{535997C3-B9F2-4A4C-87D3-C82E63AE1B14}"/>
              </a:ext>
            </a:extLst>
          </p:cNvPr>
          <p:cNvSpPr>
            <a:spLocks noGrp="1"/>
          </p:cNvSpPr>
          <p:nvPr>
            <p:ph sz="half" idx="1"/>
          </p:nvPr>
        </p:nvSpPr>
        <p:spPr/>
        <p:txBody>
          <a:bodyPr anchor="ctr"/>
          <a:lstStyle/>
          <a:p>
            <a:pPr marL="457200" indent="-457200">
              <a:buFont typeface="+mj-lt"/>
              <a:buAutoNum type="arabicPeriod"/>
            </a:pPr>
            <a:r>
              <a:rPr lang="zh-CN" altLang="en-US" sz="2400" b="1" dirty="0">
                <a:latin typeface="Gill Sans MT" panose="020B0502020104020203" pitchFamily="34" charset="0"/>
              </a:rPr>
              <a:t>去掉没有意义的 </a:t>
            </a:r>
            <a:r>
              <a:rPr lang="en-US" altLang="zh-CN" sz="2400" b="1" dirty="0">
                <a:latin typeface="Gill Sans MT" panose="020B0502020104020203" pitchFamily="34" charset="0"/>
              </a:rPr>
              <a:t>MACs</a:t>
            </a:r>
          </a:p>
          <a:p>
            <a:pPr lvl="1"/>
            <a:r>
              <a:rPr lang="zh-CN" altLang="en-US" sz="2000" dirty="0">
                <a:latin typeface="Gill Sans MT" panose="020B0502020104020203" pitchFamily="34" charset="0"/>
              </a:rPr>
              <a:t>增加对稀疏数据的硬件结构 </a:t>
            </a:r>
            <a:r>
              <a:rPr lang="en-US" altLang="zh-CN" sz="2000" dirty="0">
                <a:latin typeface="Gill Sans MT" panose="020B0502020104020203" pitchFamily="34" charset="0"/>
              </a:rPr>
              <a:t>sparse</a:t>
            </a:r>
            <a:r>
              <a:rPr lang="zh-CN" altLang="en-US" sz="2000" dirty="0">
                <a:latin typeface="Gill Sans MT" panose="020B0502020104020203" pitchFamily="34" charset="0"/>
              </a:rPr>
              <a:t> </a:t>
            </a:r>
            <a:r>
              <a:rPr lang="en-US" altLang="zh-CN" sz="2000" dirty="0">
                <a:latin typeface="Gill Sans MT" panose="020B0502020104020203" pitchFamily="34" charset="0"/>
              </a:rPr>
              <a:t>data</a:t>
            </a:r>
          </a:p>
          <a:p>
            <a:pPr lvl="1"/>
            <a:r>
              <a:rPr lang="zh-CN" altLang="en-US" sz="2000" dirty="0">
                <a:latin typeface="Gill Sans MT" panose="020B0502020104020203" pitchFamily="34" charset="0"/>
              </a:rPr>
              <a:t>控制流控制和执行 </a:t>
            </a:r>
            <a:r>
              <a:rPr lang="en-US" altLang="zh-CN" sz="2000" dirty="0">
                <a:latin typeface="Gill Sans MT" panose="020B0502020104020203" pitchFamily="34" charset="0"/>
              </a:rPr>
              <a:t>control</a:t>
            </a:r>
            <a:r>
              <a:rPr lang="zh-CN" altLang="en-US" sz="2000" dirty="0">
                <a:latin typeface="Gill Sans MT" panose="020B0502020104020203" pitchFamily="34" charset="0"/>
              </a:rPr>
              <a:t> </a:t>
            </a:r>
            <a:r>
              <a:rPr lang="en-US" altLang="zh-CN" sz="2000" dirty="0">
                <a:latin typeface="Gill Sans MT" panose="020B0502020104020203" pitchFamily="34" charset="0"/>
              </a:rPr>
              <a:t>flow</a:t>
            </a:r>
          </a:p>
          <a:p>
            <a:pPr lvl="1"/>
            <a:r>
              <a:rPr lang="zh-CN" altLang="en-US" sz="2000" dirty="0">
                <a:latin typeface="Gill Sans MT" panose="020B0502020104020203" pitchFamily="34" charset="0"/>
              </a:rPr>
              <a:t>节省时钟周期 </a:t>
            </a:r>
            <a:r>
              <a:rPr lang="en-US" altLang="zh-CN" sz="2000" dirty="0">
                <a:latin typeface="Gill Sans MT" panose="020B0502020104020203" pitchFamily="34" charset="0"/>
              </a:rPr>
              <a:t>save</a:t>
            </a:r>
            <a:r>
              <a:rPr lang="zh-CN" altLang="en-US" sz="2000" dirty="0">
                <a:latin typeface="Gill Sans MT" panose="020B0502020104020203" pitchFamily="34" charset="0"/>
              </a:rPr>
              <a:t> </a:t>
            </a:r>
            <a:r>
              <a:rPr lang="en-US" altLang="zh-CN" sz="2000" dirty="0">
                <a:latin typeface="Gill Sans MT" panose="020B0502020104020203" pitchFamily="34" charset="0"/>
              </a:rPr>
              <a:t>cycles</a:t>
            </a:r>
          </a:p>
          <a:p>
            <a:pPr marL="457200" indent="-457200">
              <a:buFont typeface="+mj-lt"/>
              <a:buAutoNum type="arabicPeriod"/>
            </a:pPr>
            <a:r>
              <a:rPr lang="zh-CN" altLang="en-US" sz="2400" b="1" dirty="0">
                <a:latin typeface="Gill Sans MT" panose="020B0502020104020203" pitchFamily="34" charset="0"/>
              </a:rPr>
              <a:t>降低每次 </a:t>
            </a:r>
            <a:r>
              <a:rPr lang="en-US" altLang="zh-CN" sz="2400" b="1" dirty="0">
                <a:latin typeface="Gill Sans MT" panose="020B0502020104020203" pitchFamily="34" charset="0"/>
              </a:rPr>
              <a:t>MAC</a:t>
            </a:r>
            <a:r>
              <a:rPr lang="zh-CN" altLang="en-US" sz="2400" b="1" dirty="0">
                <a:latin typeface="Gill Sans MT" panose="020B0502020104020203" pitchFamily="34" charset="0"/>
              </a:rPr>
              <a:t> 的计算时间</a:t>
            </a:r>
            <a:endParaRPr lang="en-US" altLang="zh-CN" sz="2400" b="1" dirty="0">
              <a:latin typeface="Gill Sans MT" panose="020B0502020104020203" pitchFamily="34" charset="0"/>
            </a:endParaRPr>
          </a:p>
          <a:p>
            <a:pPr lvl="1"/>
            <a:r>
              <a:rPr lang="zh-CN" altLang="en-US" sz="2000" dirty="0">
                <a:latin typeface="Gill Sans MT" panose="020B0502020104020203" pitchFamily="34" charset="0"/>
              </a:rPr>
              <a:t>增加时钟频率 </a:t>
            </a:r>
            <a:r>
              <a:rPr lang="en-US" altLang="zh-CN" sz="2000" dirty="0">
                <a:latin typeface="Gill Sans MT" panose="020B0502020104020203" pitchFamily="34" charset="0"/>
              </a:rPr>
              <a:t>clock</a:t>
            </a:r>
            <a:r>
              <a:rPr lang="zh-CN" altLang="en-US" sz="2000" dirty="0">
                <a:latin typeface="Gill Sans MT" panose="020B0502020104020203" pitchFamily="34" charset="0"/>
              </a:rPr>
              <a:t> </a:t>
            </a:r>
            <a:r>
              <a:rPr lang="en-US" altLang="zh-CN" sz="2000" dirty="0">
                <a:latin typeface="Gill Sans MT" panose="020B0502020104020203" pitchFamily="34" charset="0"/>
              </a:rPr>
              <a:t>frequency</a:t>
            </a:r>
          </a:p>
          <a:p>
            <a:pPr lvl="1"/>
            <a:r>
              <a:rPr lang="zh-CN" altLang="en-US" sz="2000" dirty="0">
                <a:latin typeface="Gill Sans MT" panose="020B0502020104020203" pitchFamily="34" charset="0"/>
              </a:rPr>
              <a:t>减少指令开销 </a:t>
            </a:r>
            <a:r>
              <a:rPr lang="en-US" altLang="zh-CN" sz="2000" dirty="0">
                <a:latin typeface="Gill Sans MT" panose="020B0502020104020203" pitchFamily="34" charset="0"/>
              </a:rPr>
              <a:t>instruction</a:t>
            </a:r>
            <a:r>
              <a:rPr lang="zh-CN" altLang="en-US" sz="2000" dirty="0">
                <a:latin typeface="Gill Sans MT" panose="020B0502020104020203" pitchFamily="34" charset="0"/>
              </a:rPr>
              <a:t> </a:t>
            </a:r>
            <a:r>
              <a:rPr lang="en-US" altLang="zh-CN" sz="2000" dirty="0">
                <a:latin typeface="Gill Sans MT" panose="020B0502020104020203" pitchFamily="34" charset="0"/>
              </a:rPr>
              <a:t>overhead</a:t>
            </a:r>
          </a:p>
        </p:txBody>
      </p:sp>
      <p:pic>
        <p:nvPicPr>
          <p:cNvPr id="3" name="图片 2">
            <a:extLst>
              <a:ext uri="{FF2B5EF4-FFF2-40B4-BE49-F238E27FC236}">
                <a16:creationId xmlns:a16="http://schemas.microsoft.com/office/drawing/2014/main" id="{AACBCE65-AB70-334D-8243-C3B9E7C1BFCC}"/>
              </a:ext>
            </a:extLst>
          </p:cNvPr>
          <p:cNvPicPr>
            <a:picLocks noChangeAspect="1"/>
          </p:cNvPicPr>
          <p:nvPr/>
        </p:nvPicPr>
        <p:blipFill>
          <a:blip r:embed="rId2"/>
          <a:stretch>
            <a:fillRect/>
          </a:stretch>
        </p:blipFill>
        <p:spPr>
          <a:xfrm>
            <a:off x="6746453" y="1437816"/>
            <a:ext cx="4052999" cy="4558432"/>
          </a:xfrm>
          <a:prstGeom prst="rect">
            <a:avLst/>
          </a:prstGeom>
        </p:spPr>
      </p:pic>
    </p:spTree>
    <p:extLst>
      <p:ext uri="{BB962C8B-B14F-4D97-AF65-F5344CB8AC3E}">
        <p14:creationId xmlns:p14="http://schemas.microsoft.com/office/powerpoint/2010/main" val="1646456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33018</TotalTime>
  <Words>1048</Words>
  <Application>Microsoft Macintosh PowerPoint</Application>
  <PresentationFormat>自定义</PresentationFormat>
  <Paragraphs>179</Paragraphs>
  <Slides>20</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20</vt:i4>
      </vt:variant>
    </vt:vector>
  </HeadingPairs>
  <TitlesOfParts>
    <vt:vector size="40"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AI 芯片关键指标 Key Metrics</vt:lpstr>
      <vt:lpstr>算力单位</vt:lpstr>
      <vt:lpstr>Key Metrics I</vt:lpstr>
      <vt:lpstr>Key Metrics II</vt:lpstr>
      <vt:lpstr>AI加速器的关键设计点</vt:lpstr>
      <vt:lpstr>AI加速器的关键设计点：MACs</vt:lpstr>
      <vt:lpstr>AI加速器的关键设计点： PE, Processing Elements</vt:lpstr>
      <vt:lpstr>计算性能仿真</vt:lpstr>
      <vt:lpstr>计算性能仿真</vt:lpstr>
      <vt:lpstr>计算性能仿真</vt:lpstr>
      <vt:lpstr>AI芯片的设计目标 I</vt:lpstr>
      <vt:lpstr>Key Metrics 与计算体系思考 I</vt:lpstr>
      <vt:lpstr>Key Metrics 与计算体系思考 II</vt:lpstr>
      <vt:lpstr>AI 芯片主要指标</vt:lpstr>
      <vt:lpstr>AI 芯片主要指标</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5714</cp:revision>
  <dcterms:created xsi:type="dcterms:W3CDTF">2015-01-14T10:38:57Z</dcterms:created>
  <dcterms:modified xsi:type="dcterms:W3CDTF">2023-03-11T14:42:50Z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